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95" r:id="rId14"/>
    <p:sldId id="309" r:id="rId15"/>
    <p:sldId id="311" r:id="rId16"/>
    <p:sldId id="310" r:id="rId17"/>
    <p:sldId id="312" r:id="rId18"/>
    <p:sldId id="271" r:id="rId19"/>
    <p:sldId id="273" r:id="rId20"/>
    <p:sldId id="274" r:id="rId21"/>
    <p:sldId id="275" r:id="rId22"/>
    <p:sldId id="296" r:id="rId23"/>
    <p:sldId id="313" r:id="rId24"/>
    <p:sldId id="297" r:id="rId25"/>
    <p:sldId id="289" r:id="rId26"/>
    <p:sldId id="290" r:id="rId27"/>
    <p:sldId id="277" r:id="rId28"/>
    <p:sldId id="298" r:id="rId29"/>
    <p:sldId id="280" r:id="rId30"/>
    <p:sldId id="306" r:id="rId31"/>
    <p:sldId id="281" r:id="rId32"/>
    <p:sldId id="282" r:id="rId33"/>
    <p:sldId id="283" r:id="rId34"/>
    <p:sldId id="284" r:id="rId35"/>
    <p:sldId id="285" r:id="rId36"/>
    <p:sldId id="308" r:id="rId37"/>
    <p:sldId id="307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F9F1"/>
    <a:srgbClr val="97EFF3"/>
    <a:srgbClr val="BEF5F8"/>
    <a:srgbClr val="93F2F7"/>
    <a:srgbClr val="00F66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242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79;&#1072;%202017%20&#1075;&#1086;&#1076;\&#1050;%20&#1087;&#1088;&#1077;&#1079;&#1077;&#1085;&#1090;&#1072;&#1094;&#1080;&#1080;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65.900000000000006</c:v>
                </c:pt>
                <c:pt idx="1">
                  <c:v>67.599999999999994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64.3</c:v>
                </c:pt>
                <c:pt idx="1">
                  <c:v>65.400000000000006</c:v>
                </c:pt>
              </c:numCache>
            </c:numRef>
          </c:val>
        </c:ser>
        <c:shape val="box"/>
        <c:axId val="120811520"/>
        <c:axId val="120813056"/>
        <c:axId val="0"/>
      </c:bar3DChart>
      <c:catAx>
        <c:axId val="120811520"/>
        <c:scaling>
          <c:orientation val="minMax"/>
        </c:scaling>
        <c:axPos val="b"/>
        <c:tickLblPos val="nextTo"/>
        <c:crossAx val="120813056"/>
        <c:crosses val="autoZero"/>
        <c:auto val="1"/>
        <c:lblAlgn val="ctr"/>
        <c:lblOffset val="100"/>
      </c:catAx>
      <c:valAx>
        <c:axId val="120813056"/>
        <c:scaling>
          <c:orientation val="minMax"/>
        </c:scaling>
        <c:axPos val="l"/>
        <c:majorGridlines/>
        <c:numFmt formatCode="General" sourceLinked="1"/>
        <c:tickLblPos val="nextTo"/>
        <c:crossAx val="1208115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24"/>
          <c:y val="0.19120191600332695"/>
          <c:w val="0.7249313916387462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0.18871669910239899"/>
                  <c:y val="7.6484181937742729E-2"/>
                </c:manualLayout>
              </c:layout>
              <c:showVal val="1"/>
              <c:showCatName val="1"/>
              <c:separator>
</c:separator>
            </c:dLbl>
            <c:dLbl>
              <c:idx val="1"/>
              <c:layout>
                <c:manualLayout>
                  <c:x val="-4.882419253611197E-2"/>
                  <c:y val="0.2310240678963599"/>
                </c:manualLayout>
              </c:layout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597E-2"/>
                  <c:y val="9.1897822163903811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4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12"/>
                  <c:y val="-0.10345378291300973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Д_Р!$A$131:$A$134</c:f>
              <c:strCache>
                <c:ptCount val="4"/>
                <c:pt idx="0">
                  <c:v>Администрация Комсомольского муниципального  района Ивановской области</c:v>
                </c:pt>
                <c:pt idx="1">
                  <c:v>Финансовое управление Администрации Комсомольского муниципального района</c:v>
                </c:pt>
                <c:pt idx="2">
                  <c:v>Отдел  по делам культуры, молодежи и спорта администрации Комсомольского муниципального района  Ивановской области</c:v>
                </c:pt>
                <c:pt idx="3">
                  <c:v>Управление по вопросу развития инфраструктуры  Администрации Комсомольского муниципального района Ивановской области</c:v>
                </c:pt>
              </c:strCache>
            </c:strRef>
          </c:cat>
          <c:val>
            <c:numRef>
              <c:f>Д_Р!$F$131:$F$134</c:f>
              <c:numCache>
                <c:formatCode>0.0%</c:formatCode>
                <c:ptCount val="4"/>
                <c:pt idx="0">
                  <c:v>0.6065269013972443</c:v>
                </c:pt>
                <c:pt idx="1">
                  <c:v>0</c:v>
                </c:pt>
                <c:pt idx="2">
                  <c:v>0.29969001119999034</c:v>
                </c:pt>
                <c:pt idx="3">
                  <c:v>9.3783087402765072E-2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0.14553329629242551"/>
                  <c:y val="1.7438843230769185E-3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1"/>
              <c:layout>
                <c:manualLayout>
                  <c:x val="0.12993503248375821"/>
                  <c:y val="0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2"/>
              <c:layout>
                <c:manualLayout>
                  <c:x val="0"/>
                  <c:y val="0.23213429256594736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4"/>
              <c:layout>
                <c:manualLayout>
                  <c:x val="-8.5143806476460332E-2"/>
                  <c:y val="0.14842442373009312"/>
                </c:manualLayout>
              </c:layout>
              <c:dLblPos val="bestFit"/>
              <c:showLegendKey val="1"/>
              <c:showCatName val="1"/>
              <c:showPercent val="1"/>
            </c:dLbl>
            <c:dLbl>
              <c:idx val="5"/>
              <c:layout>
                <c:manualLayout>
                  <c:x val="-0.33583208395802144"/>
                  <c:y val="0.65035971223021638"/>
                </c:manualLayout>
              </c:layout>
              <c:dLblPos val="bestFit"/>
              <c:showLegendKey val="1"/>
              <c:showCatName val="1"/>
              <c:showPercent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outEnd"/>
            <c:showLegendKey val="1"/>
            <c:showCatName val="1"/>
            <c:showPercent val="1"/>
            <c:showLeaderLines val="1"/>
          </c:dLbls>
          <c:cat>
            <c:strRef>
              <c:f>'Лист1'!$A$2:$A$7</c:f>
              <c:strCache>
                <c:ptCount val="6"/>
                <c:pt idx="0">
                  <c:v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программа"Разработка проекта планировки и проекта межевания территории Комсомольского городского поселения Комсомолького муниципального района"</c:v>
                </c:pt>
              </c:strCache>
            </c:strRef>
          </c:cat>
          <c:val>
            <c:numRef>
              <c:f>'Лист1'!$B$2:$B$7</c:f>
              <c:numCache>
                <c:formatCode>General</c:formatCode>
                <c:ptCount val="6"/>
                <c:pt idx="0">
                  <c:v>21</c:v>
                </c:pt>
                <c:pt idx="1">
                  <c:v>6617.1</c:v>
                </c:pt>
                <c:pt idx="2">
                  <c:v>10518.5</c:v>
                </c:pt>
                <c:pt idx="3">
                  <c:v>21314.1</c:v>
                </c:pt>
                <c:pt idx="4">
                  <c:v>19586.900000000001</c:v>
                </c:pt>
                <c:pt idx="5">
                  <c:v>342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35.300000000000004</c:v>
                </c:pt>
                <c:pt idx="1">
                  <c:v>0.60000000000000031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'Лист1'!$B$2:$B$6</c:f>
              <c:numCache>
                <c:formatCode>General</c:formatCode>
                <c:ptCount val="5"/>
                <c:pt idx="0">
                  <c:v>36.800000000000004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41.7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'Лист1'!$C$2:$C$6</c:f>
              <c:numCache>
                <c:formatCode>General</c:formatCode>
                <c:ptCount val="5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41.4</c:v>
                </c:pt>
              </c:numCache>
            </c:numRef>
          </c:val>
        </c:ser>
        <c:dLbls>
          <c:showVal val="1"/>
        </c:dLbls>
        <c:overlap val="-25"/>
        <c:axId val="144993664"/>
        <c:axId val="145024128"/>
      </c:barChart>
      <c:catAx>
        <c:axId val="144993664"/>
        <c:scaling>
          <c:orientation val="minMax"/>
        </c:scaling>
        <c:axPos val="b"/>
        <c:majorTickMark val="none"/>
        <c:tickLblPos val="nextTo"/>
        <c:crossAx val="145024128"/>
        <c:crosses val="autoZero"/>
        <c:lblAlgn val="ctr"/>
        <c:lblOffset val="100"/>
      </c:catAx>
      <c:valAx>
        <c:axId val="145024128"/>
        <c:scaling>
          <c:orientation val="minMax"/>
        </c:scaling>
        <c:delete val="1"/>
        <c:axPos val="l"/>
        <c:numFmt formatCode="General" sourceLinked="1"/>
        <c:tickLblPos val="none"/>
        <c:crossAx val="144993664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746869064953242E-3"/>
          <c:y val="0.30889132481980336"/>
          <c:w val="0.96321357449458034"/>
          <c:h val="0.2012473540482252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0.30000000000000016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0.30000000000000016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overlap val="-25"/>
        <c:axId val="145328384"/>
        <c:axId val="145338368"/>
      </c:barChart>
      <c:catAx>
        <c:axId val="145328384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145338368"/>
        <c:crosses val="autoZero"/>
        <c:lblAlgn val="ctr"/>
        <c:lblOffset val="100"/>
      </c:catAx>
      <c:valAx>
        <c:axId val="145338368"/>
        <c:scaling>
          <c:orientation val="minMax"/>
        </c:scaling>
        <c:delete val="1"/>
        <c:axPos val="l"/>
        <c:numFmt formatCode="General" sourceLinked="1"/>
        <c:tickLblPos val="none"/>
        <c:crossAx val="145328384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2.5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0.2</c:v>
                </c:pt>
                <c:pt idx="4">
                  <c:v>0.1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055"/>
          <c:y val="9.5907027972437484E-2"/>
          <c:w val="0.39714019180728555"/>
          <c:h val="0.6799979489920795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491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2.6</c:v>
                </c:pt>
                <c:pt idx="1">
                  <c:v>2.9</c:v>
                </c:pt>
                <c:pt idx="2">
                  <c:v>2.2000000000000002</c:v>
                </c:pt>
                <c:pt idx="3">
                  <c:v>0</c:v>
                </c:pt>
                <c:pt idx="4">
                  <c:v>-0.5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0.30000000000000016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055"/>
          <c:y val="9.5907027972437525E-2"/>
          <c:w val="0.39714019180728555"/>
          <c:h val="0.67999794899207955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2.4</c:v>
                </c:pt>
                <c:pt idx="1">
                  <c:v>16.600000000000001</c:v>
                </c:pt>
                <c:pt idx="2">
                  <c:v>1.2</c:v>
                </c:pt>
                <c:pt idx="3">
                  <c:v>0.30000000000000027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'Лист1'!$C$2:$C$5</c:f>
              <c:numCache>
                <c:formatCode>General</c:formatCode>
                <c:ptCount val="4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0.30000000000000027</c:v>
                </c:pt>
              </c:numCache>
            </c:numRef>
          </c:val>
        </c:ser>
        <c:axId val="98442624"/>
        <c:axId val="98448512"/>
      </c:barChart>
      <c:catAx>
        <c:axId val="98442624"/>
        <c:scaling>
          <c:orientation val="minMax"/>
        </c:scaling>
        <c:axPos val="b"/>
        <c:tickLblPos val="nextTo"/>
        <c:crossAx val="98448512"/>
        <c:crosses val="autoZero"/>
        <c:auto val="1"/>
        <c:lblAlgn val="ctr"/>
        <c:lblOffset val="100"/>
      </c:catAx>
      <c:valAx>
        <c:axId val="98448512"/>
        <c:scaling>
          <c:orientation val="minMax"/>
        </c:scaling>
        <c:axPos val="l"/>
        <c:majorGridlines/>
        <c:numFmt formatCode="General" sourceLinked="1"/>
        <c:tickLblPos val="nextTo"/>
        <c:crossAx val="9844262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6238132203766439"/>
          <c:y val="0.19721451779529722"/>
          <c:w val="0.70434393824415031"/>
          <c:h val="0.69092478888082809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00FFFF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00B0F0"/>
              </a:solidFill>
            </c:spPr>
          </c:dPt>
          <c:dPt>
            <c:idx val="7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rgbClr val="2BFD3F"/>
              </a:solidFill>
            </c:spPr>
          </c:dPt>
          <c:dPt>
            <c:idx val="1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dLbl>
              <c:idx val="1"/>
              <c:layout>
                <c:manualLayout>
                  <c:x val="2.0720567300431769E-2"/>
                  <c:y val="-0.10660116912428302"/>
                </c:manualLayout>
              </c:layout>
              <c:showVal val="1"/>
              <c:showCatName val="1"/>
              <c:separator>
</c:separator>
            </c:dLbl>
            <c:dLbl>
              <c:idx val="2"/>
              <c:layout>
                <c:manualLayout>
                  <c:x val="0.16053124511589126"/>
                  <c:y val="-8.2662048204689725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0.13925330095149524"/>
                  <c:y val="2.1682712575315122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8.1456933222109035E-2"/>
                  <c:y val="0.1538693181840476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7.3781193852024266E-2"/>
                  <c:y val="0.11670771407462456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-3.5337293031471095E-2"/>
                  <c:y val="6.470665784117989E-2"/>
                </c:manualLayout>
              </c:layout>
              <c:showVal val="1"/>
              <c:showCatName val="1"/>
              <c:separator>
</c:separator>
            </c:dLbl>
            <c:dLbl>
              <c:idx val="7"/>
              <c:layout>
                <c:manualLayout>
                  <c:x val="-6.9036938456932373E-2"/>
                  <c:y val="0.1541730049174494"/>
                </c:manualLayout>
              </c:layout>
              <c:showVal val="1"/>
              <c:showCatName val="1"/>
              <c:separator>
</c:separator>
            </c:dLbl>
            <c:dLbl>
              <c:idx val="8"/>
              <c:layout>
                <c:manualLayout>
                  <c:x val="-0.15082952176688466"/>
                  <c:y val="5.9168298557801938E-2"/>
                </c:manualLayout>
              </c:layout>
              <c:showVal val="1"/>
              <c:showCatName val="1"/>
              <c:separator>
</c:separator>
            </c:dLbl>
            <c:dLbl>
              <c:idx val="9"/>
              <c:layout>
                <c:manualLayout>
                  <c:x val="-0.10143611632605799"/>
                  <c:y val="-8.5357715200594153E-2"/>
                </c:manualLayout>
              </c:layout>
              <c:showVal val="1"/>
              <c:showCatName val="1"/>
              <c:separator>
</c:separator>
            </c:dLbl>
            <c:dLbl>
              <c:idx val="10"/>
              <c:layout>
                <c:manualLayout>
                  <c:x val="5.6963303512415762E-2"/>
                  <c:y val="-9.1172708359649565E-2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Д_Р!$A$111:$A$121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Культура, кинематоргафия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Средства массовой информации</c:v>
                </c:pt>
                <c:pt idx="10">
                  <c:v>Межбюджетные трансферты</c:v>
                </c:pt>
              </c:strCache>
            </c:strRef>
          </c:cat>
          <c:val>
            <c:numRef>
              <c:f>Д_Р!$E$111:$E$121</c:f>
              <c:numCache>
                <c:formatCode>0.0%</c:formatCode>
                <c:ptCount val="11"/>
                <c:pt idx="0">
                  <c:v>6.9868005093225591E-2</c:v>
                </c:pt>
                <c:pt idx="1">
                  <c:v>1.0969027282619957E-3</c:v>
                </c:pt>
                <c:pt idx="2">
                  <c:v>5.397425721599369E-4</c:v>
                </c:pt>
                <c:pt idx="3">
                  <c:v>8.2480158637734183E-2</c:v>
                </c:pt>
                <c:pt idx="4">
                  <c:v>2.8192182380736637E-3</c:v>
                </c:pt>
                <c:pt idx="5">
                  <c:v>0.4322023583003598</c:v>
                </c:pt>
                <c:pt idx="6">
                  <c:v>8.2833371037676878E-2</c:v>
                </c:pt>
                <c:pt idx="7">
                  <c:v>0.25610552139436282</c:v>
                </c:pt>
                <c:pt idx="8">
                  <c:v>1.328556594692216E-2</c:v>
                </c:pt>
                <c:pt idx="9">
                  <c:v>3.3366825051913515E-3</c:v>
                </c:pt>
                <c:pt idx="10">
                  <c:v>5.5432473546031827E-2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89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49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8540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1099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331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760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046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969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20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992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21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7EFF3"/>
            </a:gs>
            <a:gs pos="81000">
              <a:srgbClr val="F0EBD5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0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andex.ru/images/search?rpt=simage&amp;noreask=1&amp;source=qa&amp;text=%D0%9A%D0%BE%D0%BC%D1%81%D0%BE%D0%BC%D0%BE%D0%BB%D1%8C%D1%81%D0%BA%20%D0%98%D0%B2%D0%B0%D0%BD%D0%BE%D0%B2%D1%81%D0%BA%D0%B0%D1%8F%20%D0%BE%D0%B1%D0%BB%D0%B0%D1%81%D1%82%D1%8C&amp;stype=image&amp;lr=20610&amp;parent-reqid=1533889192250555-93268389392392550461010-sas1-674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gif"/><Relationship Id="rId4" Type="http://schemas.openxmlformats.org/officeDocument/2006/relationships/hyperlink" Target="https://yandex.ru/maps/?text=%D0%9A%D0%BE%D0%BC%D1%81%D0%BE%D0%BC%D0%BE%D0%BB%D1%8C%D1%81%D0%BA&amp;spn=0.056,0.035&amp;ll=40.37761,57.027394&amp;source=entity_search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350EC2"/>
                </a:solidFill>
              </a:rPr>
              <a:t>К </a:t>
            </a:r>
            <a:r>
              <a:rPr lang="ru-RU" sz="2600" b="1" dirty="0" smtClean="0">
                <a:solidFill>
                  <a:srgbClr val="350EC2"/>
                </a:solidFill>
              </a:rPr>
              <a:t>решению Совета Комсомольского городского поселения от 22.05.2018 №192</a:t>
            </a:r>
            <a:endParaRPr lang="ru-RU" sz="2600" b="1" dirty="0">
              <a:solidFill>
                <a:srgbClr val="350EC2"/>
              </a:solidFill>
            </a:endParaRPr>
          </a:p>
          <a:p>
            <a:r>
              <a:rPr lang="ru-RU" sz="2600" b="1" dirty="0">
                <a:solidFill>
                  <a:srgbClr val="350EC2"/>
                </a:solidFill>
              </a:rPr>
              <a:t>«</a:t>
            </a:r>
            <a:r>
              <a:rPr lang="ru-RU" sz="2600" b="1" dirty="0" smtClean="0">
                <a:solidFill>
                  <a:srgbClr val="350EC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rgbClr val="350EC2"/>
                </a:solidFill>
              </a:rPr>
              <a:t>2017</a:t>
            </a:r>
            <a:r>
              <a:rPr lang="ru-RU" sz="2600" b="1" dirty="0" smtClean="0">
                <a:solidFill>
                  <a:srgbClr val="350EC2"/>
                </a:solidFill>
              </a:rPr>
              <a:t> год»</a:t>
            </a:r>
            <a:endParaRPr lang="ru-RU" sz="2600" b="1" dirty="0">
              <a:solidFill>
                <a:srgbClr val="350EC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rgbClr val="00B050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00B050"/>
              </a:solidFill>
            </a:endParaRPr>
          </a:p>
          <a:p>
            <a:r>
              <a:rPr lang="en-US" sz="2100" b="1" dirty="0" smtClean="0">
                <a:solidFill>
                  <a:srgbClr val="00B050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00B050"/>
                </a:solidFill>
              </a:rPr>
              <a:t>, </a:t>
            </a:r>
            <a:r>
              <a:rPr lang="ru-RU" sz="2100" b="1" dirty="0">
                <a:solidFill>
                  <a:srgbClr val="00B050"/>
                </a:solidFill>
              </a:rPr>
              <a:t>тел. </a:t>
            </a:r>
            <a:r>
              <a:rPr lang="ru-RU" sz="2100" b="1" dirty="0" smtClean="0">
                <a:solidFill>
                  <a:srgbClr val="00B050"/>
                </a:solidFill>
              </a:rPr>
              <a:t>(49352</a:t>
            </a:r>
            <a:r>
              <a:rPr lang="en-US" sz="2100" b="1" dirty="0" smtClean="0">
                <a:solidFill>
                  <a:srgbClr val="00B050"/>
                </a:solidFill>
              </a:rPr>
              <a:t>)</a:t>
            </a:r>
            <a:r>
              <a:rPr lang="ru-RU" sz="2100" b="1" dirty="0" smtClean="0">
                <a:solidFill>
                  <a:srgbClr val="00B050"/>
                </a:solidFill>
              </a:rPr>
              <a:t>42361</a:t>
            </a:r>
            <a:endParaRPr lang="ru-RU" sz="2100" b="1" dirty="0">
              <a:solidFill>
                <a:srgbClr val="00B050"/>
              </a:solidFill>
            </a:endParaRPr>
          </a:p>
          <a:p>
            <a:r>
              <a:rPr lang="ru-RU" sz="2100" b="1" dirty="0" smtClean="0">
                <a:solidFill>
                  <a:srgbClr val="00B050"/>
                </a:solidFill>
              </a:rPr>
              <a:t>155150,Ивановская </a:t>
            </a:r>
            <a:r>
              <a:rPr lang="ru-RU" sz="2100" b="1" dirty="0">
                <a:solidFill>
                  <a:srgbClr val="00B050"/>
                </a:solidFill>
              </a:rPr>
              <a:t>область, </a:t>
            </a:r>
            <a:r>
              <a:rPr lang="ru-RU" sz="2100" b="1" dirty="0" smtClean="0">
                <a:solidFill>
                  <a:srgbClr val="00B050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komsomol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284984"/>
            <a:ext cx="3782603" cy="25561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бюджета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за 2017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65947,8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64347,2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67611,8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65357,2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отсутствует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ПОГАШЕНИЕ ДОЛГОВЫХ ОБЯЗАТЕЛЬСТВ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2017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расходов 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предусмотрены</a:t>
                      </a:r>
                      <a:r>
                        <a:rPr lang="ru-RU" sz="1000" b="1" cap="all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2017г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5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Доходы бюджета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</a:t>
            </a:r>
            <a:endParaRPr lang="ru-RU" sz="25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сдачии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мущества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 (межбюджетные субсидии)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Доходы бюджета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Комсомольского городского поселения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2016-2017 годы, тыс.руб.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66692725"/>
              </p:ext>
            </p:extLst>
          </p:nvPr>
        </p:nvGraphicFramePr>
        <p:xfrm>
          <a:off x="395535" y="518012"/>
          <a:ext cx="8568954" cy="6007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7"/>
                <a:gridCol w="1152128"/>
                <a:gridCol w="936104"/>
                <a:gridCol w="864096"/>
                <a:gridCol w="864096"/>
                <a:gridCol w="576064"/>
                <a:gridCol w="495629"/>
                <a:gridCol w="872523"/>
                <a:gridCol w="1224137"/>
              </a:tblGrid>
              <a:tr h="3938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2017 год,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3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2017 год (Решение № 102 от 06.12.2016 в первоначальной редакции),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2017 год (Решение № 102 от 06.12.2016 в редакции от 29.12.2017 № 163),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3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4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44 671 368,91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45 378 109,98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45 118 816,83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101,0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99,4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447 447,92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37 061 800,00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36 775 577,41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36 499 439,26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98,5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-562 360,74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16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764 068,91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807 468,92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820 749,92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107,4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56 681,01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Увеличение плана произведено по данным главного администратора доходов , в связи с изменением ставок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4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10503000010000110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2410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205432"/>
          <a:ext cx="8352927" cy="6319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1152128"/>
                <a:gridCol w="792088"/>
                <a:gridCol w="864096"/>
                <a:gridCol w="792088"/>
                <a:gridCol w="720080"/>
                <a:gridCol w="720080"/>
                <a:gridCol w="720080"/>
                <a:gridCol w="1224135"/>
              </a:tblGrid>
              <a:tr h="17768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1 180 429,63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1 182 805,48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169,0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482 805,48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доходов  -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ФНС, в течении года произведена корректировка в сторону увеличения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8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3 920 000,00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2 945 267,41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2 946 032,71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75,2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-973 967,29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доходов - ФНС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 течении года произведена корректировка в сторону уменьшения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97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2 012 000,00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2 202 213,38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2 202 636,23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109,5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190 636,23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Перевыполнение плана произведено за счет заключения  дополнительных договоров по аренде в течении 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11107000000000120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7" y="129335"/>
          <a:ext cx="8568952" cy="64680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5284"/>
                <a:gridCol w="1213029"/>
                <a:gridCol w="792088"/>
                <a:gridCol w="792088"/>
                <a:gridCol w="864096"/>
                <a:gridCol w="720080"/>
                <a:gridCol w="648072"/>
                <a:gridCol w="792088"/>
                <a:gridCol w="1152127"/>
              </a:tblGrid>
              <a:tr h="273186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213 500,00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64 847,00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64 847,00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30,4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-148 653,00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Невыполнение плана за счет передачи полномочий с городского поселения на район в течении 2017 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1 162 800,00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1 162 800,00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1 162 800,00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30" y="188641"/>
          <a:ext cx="8640957" cy="6408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0"/>
                <a:gridCol w="1152128"/>
                <a:gridCol w="792088"/>
                <a:gridCol w="864096"/>
                <a:gridCol w="864096"/>
                <a:gridCol w="720080"/>
                <a:gridCol w="576064"/>
                <a:gridCol w="887077"/>
                <a:gridCol w="1057138"/>
              </a:tblGrid>
              <a:tr h="14800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168 093,96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168 093,96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168 093,96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4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Денежные взыскания (штрафы) за нарушение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11633000000000140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270,00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270,00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1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поступления от денежных взысканий (штрафов) и иных сумм в возмещение ущерба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11690000000000140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71 142,27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71 142,27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71 142,27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00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2 292 800,00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20 569 671,26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19 228 343,09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838,6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93,5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16 935 543,09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88639"/>
          <a:ext cx="8712969" cy="6373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  <a:gridCol w="1224136"/>
                <a:gridCol w="864096"/>
                <a:gridCol w="864096"/>
                <a:gridCol w="864096"/>
                <a:gridCol w="648072"/>
                <a:gridCol w="648072"/>
                <a:gridCol w="806261"/>
                <a:gridCol w="1065948"/>
              </a:tblGrid>
              <a:tr h="6049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20201000000000151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2 292 800,00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2 442 200,00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2 442 200,00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106,5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149 400,00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2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20202000000000151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16 599 607,26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15 258 279,09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91,9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15 258 279,09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20203000000000151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1 227 864,00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1 227 864,00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1 227 864,00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20405000000000100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300 000,00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300 000,00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бюджетов городских поселений от возврата  организациями остатков субсидий прошлых лет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21805000130000100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25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21905000050000151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46 964 168,91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65 947 781,24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64 347 159,92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137,0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97,6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17 382 991,01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налоговых доходов в 2016-2017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2017 год,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83568" y="620689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539552" y="4293096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2016-2017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4061103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2017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95536" y="4437112"/>
          <a:ext cx="820891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952169"/>
          <a:ext cx="8352928" cy="3124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48072"/>
          </a:xfrm>
        </p:spPr>
        <p:txBody>
          <a:bodyPr>
            <a:noAutofit/>
          </a:bodyPr>
          <a:lstStyle/>
          <a:p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2016-2017 </a:t>
            </a:r>
            <a:r>
              <a:rPr lang="ru-RU" sz="21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%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81840" y="386104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 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51521" y="952169"/>
          <a:ext cx="8496944" cy="2692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37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936104"/>
          </a:xfrm>
        </p:spPr>
        <p:txBody>
          <a:bodyPr>
            <a:normAutofit/>
          </a:bodyPr>
          <a:lstStyle/>
          <a:p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5589240"/>
            <a:ext cx="1733550" cy="942975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708920"/>
            <a:ext cx="1524000" cy="962025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869160"/>
            <a:ext cx="1428750" cy="1122362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2708920"/>
            <a:ext cx="1657350" cy="974725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988840"/>
            <a:ext cx="1504950" cy="949325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4941168"/>
            <a:ext cx="1533525" cy="1152525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разделам бюджетной классификации за 2017 год, тыс.руб.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(ОТРАСЛЕВАЯ СТРУКТУРА)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7" y="1412773"/>
          <a:ext cx="8424936" cy="4365010"/>
        </p:xfrm>
        <a:graphic>
          <a:graphicData uri="http://schemas.openxmlformats.org/drawingml/2006/table">
            <a:tbl>
              <a:tblPr/>
              <a:tblGrid>
                <a:gridCol w="1307602"/>
                <a:gridCol w="537939"/>
                <a:gridCol w="769665"/>
                <a:gridCol w="913185"/>
                <a:gridCol w="864096"/>
                <a:gridCol w="142744"/>
                <a:gridCol w="433320"/>
                <a:gridCol w="648072"/>
                <a:gridCol w="864096"/>
                <a:gridCol w="1944217"/>
              </a:tblGrid>
              <a:tr h="136372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ru-RU" sz="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(руб.)</a:t>
                      </a:r>
                    </a:p>
                  </a:txBody>
                  <a:tcPr marL="4112" marR="4112" marT="41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891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2017 год, руб.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629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2017 год (Решение №102от 06.12.2016 в первоначальной редакции), руб.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2017 год (Решение № 102 от 06.12.2016 в редакции от 29.12.2017 № 163), руб.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1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1996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5 254 600,00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1 347 257,13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1 323 443,40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-3 931 156,6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отсутствием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судебных исков на возмещение причиненного вреда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20980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4112" marR="4112" marT="41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4112" marR="4112" marT="41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5 254 600,00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1 347 257,13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1 323 443,40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-3 931 156,6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9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150 000,00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21 020,48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21 020,48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-128 979,5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расходов по предупреждению и ликвидации последствий ЧС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6294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150 000,00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21 020,48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21 020,48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-128 979,5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1" y="188639"/>
          <a:ext cx="8257255" cy="6524250"/>
        </p:xfrm>
        <a:graphic>
          <a:graphicData uri="http://schemas.openxmlformats.org/drawingml/2006/table">
            <a:tbl>
              <a:tblPr/>
              <a:tblGrid>
                <a:gridCol w="1281578"/>
                <a:gridCol w="527233"/>
                <a:gridCol w="855486"/>
                <a:gridCol w="936104"/>
                <a:gridCol w="864096"/>
                <a:gridCol w="504056"/>
                <a:gridCol w="504056"/>
                <a:gridCol w="792088"/>
                <a:gridCol w="1992558"/>
              </a:tblGrid>
              <a:tr h="348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3 643 033,91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8 768 717,00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7 229 498,83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198,4%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82,4%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3 586 464,9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ремонт улично-дорожной сети в г.Комсомольск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3486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3 493 033,91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7 958 453,40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6 617 125,23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189,4%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83,1%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3 124 091,3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6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150 000,00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810 263,60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612 373,60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75,6%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462 373,6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6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21 253 635,00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36 572 673,55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35 881 017,26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168,8%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98,1%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14 627 382,3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бюджета 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обеспечение мероприятий по формированию современной городской среды, ремонт дворовых и общественных территорий, обустройство мест массового отдыха населения (городские парки) 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29594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8 624 330,00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4 389 137,12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4 328 425,12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98,6%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-4 295 904,9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3 545 300,00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10 300 379,86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10 238 489,86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288,8%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99,4%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6 693 189,9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9 084 005,00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18 978 421,31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18 445 778,48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203,1%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9 361 773,5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259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`0505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2 904 735,26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2 868 323,80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98,7%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2 868 323,8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6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16 572 700,00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19 586 865,44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19 586 865,44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3 014 165,4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поэтапное доведение средней заработной платы работникам культуры до средней заработной платы Ивановской области, на ремонтные работы МКУ "Городской Дом культуры"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8233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16 572 700,00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19 586 865,44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19 586 865,44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3 014 165,4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6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90 200,00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1 315 330,86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1 315 330,86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1458,2%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1 225 130,9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обеспечение предоставления жилых помещений детям-сиротам и детям, оставшимся без попечения родителей, лицам из их числа по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договорам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найма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специализированных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жилых помещений (приобретение 2 квартир детям - сиротам)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  <a:tr h="348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90 200,00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87 466,86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87 466,86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-2 733,1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671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Охрана семьи и детства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1 227 864,00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1 227 864,00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1 227 864,0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4112" marR="4112" marT="41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46 964 168,91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67 611 864,46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65 357 176,27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139,2%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96,7%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18 393 007,4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112" marR="4112" marT="41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района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по отраслям за 2017 год, %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62115082"/>
              </p:ext>
            </p:extLst>
          </p:nvPr>
        </p:nvGraphicFramePr>
        <p:xfrm>
          <a:off x="251520" y="1124744"/>
          <a:ext cx="849694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района по главным распорядителям бюджетных средств, </a:t>
            </a:r>
            <a:r>
              <a:rPr lang="ru-RU" sz="28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980728"/>
          <a:ext cx="8424937" cy="56603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2016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(ожидание)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Отдел  культуры, туризма и молодежной  политики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49 227,0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47 655,9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46 717,7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98,0%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 образования 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211 078,8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223 512,3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220 456,8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98,6%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финансов Администрации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70 931,9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65 602,2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64 825,1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98,8%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86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Отдел труда и социальной поддержки населения Администрации Первомайского муниципального района Ярославской области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106 252,8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113 022,9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111 487,5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98,6%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Администрация Первомайского муниципального района Ярославской области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61 198,3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55 072,8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49 254,2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89,4%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Собрание Представителей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10,3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11,8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11,8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43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Контрольно-счетная палата Первомайского муниципального района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988,9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1 000,8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1 000,8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100,0%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1" u="none" strike="noStrike" dirty="0" smtClean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499 688,0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505 878,7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493 753,9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97,6%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2017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2016-2017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7092677"/>
              </p:ext>
            </p:extLst>
          </p:nvPr>
        </p:nvGraphicFramePr>
        <p:xfrm>
          <a:off x="395536" y="908721"/>
          <a:ext cx="8424934" cy="5874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1070"/>
                <a:gridCol w="1142364"/>
                <a:gridCol w="1070966"/>
                <a:gridCol w="928171"/>
                <a:gridCol w="1142363"/>
              </a:tblGrid>
              <a:tr h="6083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4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4414,9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7958,5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6617,1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83,1%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15634,4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10633,2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10518,5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98,9%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9112,3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21802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21314,1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97,8%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13438,1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19586,9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19586,9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9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программа"Разработка проекта планировки и проекта межевания территории Комсомольского городского поселения Комсомольского муниципального района"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42628,2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60343,6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58399,6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3000" y="1484784"/>
            <a:ext cx="827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"Благоустройство муниципального образования "Комсомольское городское поселение Комсомольского муниципального района Ивановской области"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(35,3%).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2801449"/>
            <a:ext cx="8945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Процентное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2017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В </a:t>
            </a:r>
            <a:r>
              <a:rPr lang="ru-RU" b="1" u="sng" dirty="0" smtClean="0"/>
              <a:t>2017</a:t>
            </a:r>
            <a:r>
              <a:rPr lang="ru-RU" dirty="0" smtClean="0"/>
              <a:t> </a:t>
            </a:r>
            <a:r>
              <a:rPr lang="ru-RU" dirty="0"/>
              <a:t>году </a:t>
            </a:r>
            <a:r>
              <a:rPr lang="ru-RU" b="1" dirty="0"/>
              <a:t>расходы</a:t>
            </a:r>
            <a:r>
              <a:rPr lang="ru-RU" dirty="0"/>
              <a:t> бюджета </a:t>
            </a:r>
            <a:r>
              <a:rPr lang="ru-RU" dirty="0" smtClean="0"/>
              <a:t>Комсомольского городского поселения составили </a:t>
            </a:r>
            <a:r>
              <a:rPr lang="ru-RU" b="1" u="sng" dirty="0" smtClean="0"/>
              <a:t>67611,8 </a:t>
            </a:r>
            <a:r>
              <a:rPr lang="ru-RU" b="1" u="sng" dirty="0"/>
              <a:t>тыс. руб</a:t>
            </a:r>
            <a:r>
              <a:rPr lang="ru-RU" b="1" u="sng" dirty="0" smtClean="0"/>
              <a:t>.</a:t>
            </a:r>
            <a:r>
              <a:rPr lang="ru-RU" u="sng" dirty="0" smtClean="0"/>
              <a:t>, </a:t>
            </a:r>
            <a:r>
              <a:rPr lang="ru-RU" dirty="0"/>
              <a:t>в том числе на реализацию муниципальных программ </a:t>
            </a:r>
            <a:r>
              <a:rPr lang="ru-RU" b="1" u="sng" dirty="0" smtClean="0"/>
              <a:t>60343,6тыс</a:t>
            </a:r>
            <a:r>
              <a:rPr lang="ru-RU" b="1" u="sng" dirty="0"/>
              <a:t>. руб</a:t>
            </a:r>
            <a:r>
              <a:rPr lang="ru-RU" dirty="0"/>
              <a:t>. Таким образом доля программных расходов составила </a:t>
            </a:r>
            <a:r>
              <a:rPr lang="ru-RU" b="1" u="sng" dirty="0" smtClean="0"/>
              <a:t>96,8 </a:t>
            </a:r>
            <a:r>
              <a:rPr lang="ru-RU" b="1" u="sng" dirty="0"/>
              <a:t>%</a:t>
            </a:r>
            <a:r>
              <a:rPr lang="ru-RU" dirty="0"/>
              <a:t>. Всего в </a:t>
            </a:r>
            <a:r>
              <a:rPr lang="ru-RU" dirty="0" smtClean="0"/>
              <a:t>2017 </a:t>
            </a:r>
            <a:r>
              <a:rPr lang="ru-RU" dirty="0"/>
              <a:t>году расходы осуществлялись  по </a:t>
            </a:r>
            <a:r>
              <a:rPr lang="ru-RU" b="1" dirty="0" smtClean="0"/>
              <a:t>6</a:t>
            </a:r>
            <a:r>
              <a:rPr lang="ru-RU" dirty="0" smtClean="0"/>
              <a:t> </a:t>
            </a:r>
            <a:r>
              <a:rPr lang="ru-RU" b="1" dirty="0"/>
              <a:t>муниципальным программам.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3573016"/>
          <a:ext cx="8784976" cy="3165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Краткая характеристика Комсомольского городского поселения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35842" name="Picture 2" descr="https://avatars.mds.yandex.net/get-entity_search/50039/156355195/SUx182_2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2600325" cy="1733551"/>
          </a:xfrm>
          <a:prstGeom prst="rect">
            <a:avLst/>
          </a:prstGeom>
          <a:noFill/>
        </p:spPr>
      </p:pic>
      <p:pic>
        <p:nvPicPr>
          <p:cNvPr id="35843" name="Picture 3" descr="https://yastatic.net/lego/_/La6qi18Z8LwgnZdsAr1qy1GwCwo.gif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584" y="1772816"/>
            <a:ext cx="1733550" cy="17335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67944" y="1377474"/>
            <a:ext cx="45365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Город в России, административный центр Комсомольского района Ивановской области. Входит в Комсомольское городское поселение. Население - 8366 чел.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21.0тыс.руб. исполнено 21,0тыс.руб.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077072"/>
            <a:ext cx="6912768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мер по соблюдению требований безопасности на водных объектах, подготовка мест массового отдыха населения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13143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dirty="0" smtClean="0"/>
              <a:t>6617,1</a:t>
            </a:r>
            <a:endParaRPr lang="ru-RU" sz="1600" b="1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692696"/>
            <a:ext cx="5852045" cy="1944216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2708920"/>
            <a:ext cx="60680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2017 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результатам исполнения программы реализованы мероприятия по ремонту улично-дорожной сети по улицам Колганова, улице Зайцева, Спортивной, пер.Луговой.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060848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221088"/>
            <a:ext cx="3106316" cy="2071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12040" y="764704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4714" y="886912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/>
              <a:t>10518,5</a:t>
            </a:r>
            <a:endParaRPr lang="ru-RU" sz="1600" b="1" u="sng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132856"/>
            <a:ext cx="8640960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 :               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 мероприятия по газификации жилых многоквартирных домов с установкой индивидуальных отопительных индивидуальных приборов в жилых домах, расположенных по адресу: г.Комсомольск, ул.Текстильная д.1,2,3,4,5,6,7,8, ул.Фабричная д.5,7,9, пер.Фабричный д.4,6,8,10,12 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</a:t>
            </a:r>
            <a:r>
              <a:rPr lang="ru-RU" sz="1600" b="1" u="sng" dirty="0" smtClean="0">
                <a:solidFill>
                  <a:schemeClr val="tx1"/>
                </a:solidFill>
              </a:rPr>
              <a:t>-  </a:t>
            </a:r>
            <a:r>
              <a:rPr lang="ru-RU" sz="1600" b="1" u="sng" dirty="0" smtClean="0"/>
              <a:t>21314,1</a:t>
            </a:r>
            <a:r>
              <a:rPr lang="ru-RU" sz="1600" b="1" u="sng" dirty="0" smtClean="0">
                <a:solidFill>
                  <a:srgbClr val="FFFF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Мероприятия по созданию комфортной современной среды (благоустройство дворовых территорий, городского парка)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19586,9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Разработка проекта планировки и проекта межевания территории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786428"/>
            <a:ext cx="278773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2017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342,0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20072" y="1988838"/>
            <a:ext cx="3600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устойчивого развития территории района на основе документов территориального планирования и градостроительного зонирования;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рационального использования земель, расположенных в границах района</a:t>
            </a:r>
            <a:r>
              <a:rPr lang="ru-RU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2986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832" y="908720"/>
            <a:ext cx="5645093" cy="427532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2018</a:t>
            </a: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 в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Комсомольском городском поселении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pic>
        <p:nvPicPr>
          <p:cNvPr id="5" name="Picture 3" descr="C:\Users\User\Desktop\фото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24327"/>
            <a:ext cx="2939602" cy="19360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07606" y="4838926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26" y="2946911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1034" y="1286673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01622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9254" y="4735215"/>
            <a:ext cx="2016224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74348" y="4005064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- ЭТО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/>
              <a:t>ЭТАП БЮДЖЕТНОГО ПРОЦЕССА, КОТОРЫЙ НАЧИНАЕТСЯ С МОМЕНТА УТВЕРЖДЕНИЯ РЕШЕНИЯ </a:t>
            </a:r>
            <a:r>
              <a:rPr lang="ru-RU" sz="1600" b="1" dirty="0"/>
              <a:t>О БЮДЖЕТЕ НА </a:t>
            </a:r>
            <a:r>
              <a:rPr lang="ru-RU" sz="1600" b="1" dirty="0" smtClean="0"/>
              <a:t>ОЧЕРЕДНОЙ ФИНАНСОВЫЙ </a:t>
            </a:r>
            <a:r>
              <a:rPr lang="ru-RU" sz="1600" b="1" dirty="0"/>
              <a:t>ГОД И ПЛАНОВЫЙ ПЕРИОД  И  ПРОДОЛЖАЕТСЯ В ТЕЧЕНИЕ </a:t>
            </a:r>
            <a:r>
              <a:rPr lang="ru-RU" sz="1600" b="1" dirty="0" smtClean="0"/>
              <a:t>ФИНАНСОВОГО ГОДА.</a:t>
            </a:r>
            <a:endParaRPr lang="ru-RU" sz="1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</a:t>
            </a:r>
            <a:r>
              <a:rPr lang="ru-RU" sz="1500" dirty="0" smtClean="0"/>
              <a:t>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прогноз поступлений в бюджет и кассовых выплат из бюджета в текущем финансовом году</a:t>
            </a:r>
            <a:endParaRPr lang="ru-RU" sz="16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1"/>
            <a:ext cx="3130076" cy="494706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ИСПОЛНЕНИЕ БЮДЖЕТА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594510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8024" y="4941168"/>
            <a:ext cx="422972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</a:t>
            </a:r>
            <a:r>
              <a:rPr lang="ru-RU" sz="2000" b="1" dirty="0" smtClean="0">
                <a:solidFill>
                  <a:srgbClr val="7030A0"/>
                </a:solidFill>
              </a:rPr>
              <a:t>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509120"/>
            <a:ext cx="216024" cy="382772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01" y="116632"/>
            <a:ext cx="8856984" cy="576064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Возможности 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83952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слушания 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слушаний</a:t>
            </a:r>
            <a:r>
              <a:rPr lang="ru-RU" b="1" dirty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41987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A62AA9"/>
                </a:solidFill>
              </a:rPr>
              <a:t>Проект решения </a:t>
            </a:r>
            <a:r>
              <a:rPr lang="ru-RU" sz="2000" b="1" dirty="0" smtClean="0">
                <a:solidFill>
                  <a:srgbClr val="A62AA9"/>
                </a:solidFill>
              </a:rPr>
              <a:t>Совета КГП </a:t>
            </a:r>
            <a:r>
              <a:rPr lang="ru-RU" sz="2000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sz="2000" b="1" dirty="0" smtClean="0">
                <a:solidFill>
                  <a:srgbClr val="A62AA9"/>
                </a:solidFill>
              </a:rPr>
              <a:t>Комсомольского городского поселения за 2017 </a:t>
            </a:r>
            <a:r>
              <a:rPr lang="ru-RU" sz="2000" b="1" dirty="0">
                <a:solidFill>
                  <a:srgbClr val="A62AA9"/>
                </a:solidFill>
              </a:rPr>
              <a:t>год подлежит обсуждению на публичных слушаниях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797152"/>
            <a:ext cx="3816424" cy="1872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времени и проведении публичных слушаний размещается на официальном сайте финансового управления Администрации КМР </a:t>
            </a:r>
            <a:r>
              <a:rPr lang="en-US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6153284" y="692696"/>
            <a:ext cx="2523172" cy="1952685"/>
          </a:xfrm>
          <a:prstGeom prst="ellipse">
            <a:avLst/>
          </a:prstGeom>
          <a:blipFill rotWithShape="1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1520" y="939464"/>
            <a:ext cx="3907517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ПУБЛИЧНЫЕ СЛУШАНИЯ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Основные направления бюджетной и налоговой политики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на 2018-2020 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• Сокращение расходов;</a:t>
            </a:r>
          </a:p>
          <a:p>
            <a:r>
              <a:rPr lang="ru-RU" dirty="0" smtClean="0"/>
              <a:t>• Недопущение принятия новых расходных обязательств;</a:t>
            </a:r>
          </a:p>
          <a:p>
            <a:r>
              <a:rPr lang="ru-RU" dirty="0" smtClean="0"/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dirty="0" smtClean="0"/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dirty="0" smtClean="0"/>
              <a:t>• Повышение эффективности и результативности имеющихся инструментов программно-целевого управления и </a:t>
            </a:r>
            <a:r>
              <a:rPr lang="ru-RU" dirty="0" err="1" smtClean="0"/>
              <a:t>бюджетирования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Повышение качества предоставления муниципальных услуг;</a:t>
            </a:r>
          </a:p>
          <a:p>
            <a:r>
              <a:rPr lang="ru-RU" dirty="0" smtClean="0"/>
              <a:t>• Повышение прозрачности бюджета и бюджетного процесса Комсомольского городского поселения.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5551</TotalTime>
  <Words>4104</Words>
  <Application>Microsoft Office PowerPoint</Application>
  <PresentationFormat>Экран (4:3)</PresentationFormat>
  <Paragraphs>720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Возможности влияния гражданина на состав бюджета </vt:lpstr>
      <vt:lpstr>Основные направления бюджетной и налоговой политики Комсомольского городского поселения на 2018-2020 годы</vt:lpstr>
      <vt:lpstr>Исполнение бюджета Комсомольского городского поселения за 2017 год</vt:lpstr>
      <vt:lpstr>Слайд 11</vt:lpstr>
      <vt:lpstr>Доходы бюджета Комсомольского городского поселения</vt:lpstr>
      <vt:lpstr>Слайд 13</vt:lpstr>
      <vt:lpstr>Слайд 14</vt:lpstr>
      <vt:lpstr>Слайд 15</vt:lpstr>
      <vt:lpstr>Слайд 16</vt:lpstr>
      <vt:lpstr>Слайд 17</vt:lpstr>
      <vt:lpstr>Структура налоговых доходов в 2016-2017 гг, %</vt:lpstr>
      <vt:lpstr>Структура неналоговых доходов в 2016-2017 гг, %</vt:lpstr>
      <vt:lpstr>Структура безвозмездных поступлений в бюджет КГП в 2016-2017 гг, %</vt:lpstr>
      <vt:lpstr>Расходы бюджета Комсомольского городского поселения</vt:lpstr>
      <vt:lpstr>Распределение расходов бюджета КГП по разделам бюджетной классификации за 2017 год, тыс.руб. (ОТРАСЛЕВАЯ СТРУКТУРА)</vt:lpstr>
      <vt:lpstr>Слайд 23</vt:lpstr>
      <vt:lpstr>Структура расходов бюджета района  по отраслям за 2017 год, %</vt:lpstr>
      <vt:lpstr>Распределение расходов бюджета района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2017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2016-2017 годах, тыс.руб</vt:lpstr>
      <vt:lpstr>Слайд 29</vt:lpstr>
      <vt:lpstr>Слайд 30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 »</vt:lpstr>
      <vt:lpstr>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   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«Разработка проекта планировки и проекта межевания территории Комсомольского городского поселения Комсомольского муниципального района»</vt:lpstr>
      <vt:lpstr>Слайд 36</vt:lpstr>
      <vt:lpstr>Слайд 37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Марина В. Забалуева</cp:lastModifiedBy>
  <cp:revision>496</cp:revision>
  <dcterms:created xsi:type="dcterms:W3CDTF">2017-11-08T13:00:37Z</dcterms:created>
  <dcterms:modified xsi:type="dcterms:W3CDTF">2018-08-16T10:06:30Z</dcterms:modified>
</cp:coreProperties>
</file>