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diagrams/layout3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charts/chart5.xml" ContentType="application/vnd.openxmlformats-officedocument.drawingml.char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diagrams/layout2.xml" ContentType="application/vnd.openxmlformats-officedocument.drawingml.diagramLayou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2" r:id="rId7"/>
    <p:sldId id="300" r:id="rId8"/>
    <p:sldId id="265" r:id="rId9"/>
    <p:sldId id="266" r:id="rId10"/>
    <p:sldId id="303" r:id="rId11"/>
    <p:sldId id="314" r:id="rId12"/>
    <p:sldId id="270" r:id="rId13"/>
    <p:sldId id="271" r:id="rId14"/>
    <p:sldId id="316" r:id="rId15"/>
    <p:sldId id="317" r:id="rId16"/>
    <p:sldId id="318" r:id="rId17"/>
    <p:sldId id="273" r:id="rId18"/>
    <p:sldId id="274" r:id="rId19"/>
    <p:sldId id="275" r:id="rId20"/>
    <p:sldId id="296" r:id="rId21"/>
    <p:sldId id="313" r:id="rId22"/>
    <p:sldId id="297" r:id="rId23"/>
    <p:sldId id="289" r:id="rId24"/>
    <p:sldId id="290" r:id="rId25"/>
    <p:sldId id="277" r:id="rId26"/>
    <p:sldId id="298" r:id="rId27"/>
    <p:sldId id="280" r:id="rId28"/>
    <p:sldId id="306" r:id="rId29"/>
    <p:sldId id="281" r:id="rId30"/>
    <p:sldId id="282" r:id="rId31"/>
    <p:sldId id="283" r:id="rId32"/>
    <p:sldId id="284" r:id="rId33"/>
    <p:sldId id="285" r:id="rId34"/>
    <p:sldId id="315" r:id="rId35"/>
    <p:sldId id="308" r:id="rId36"/>
    <p:sldId id="307" r:id="rId37"/>
    <p:sldId id="293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F9F1"/>
    <a:srgbClr val="97EFF3"/>
    <a:srgbClr val="BEF5F8"/>
    <a:srgbClr val="93F2F7"/>
    <a:srgbClr val="00F66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598" autoAdjust="0"/>
  </p:normalViewPr>
  <p:slideViewPr>
    <p:cSldViewPr>
      <p:cViewPr>
        <p:scale>
          <a:sx n="83" d="100"/>
          <a:sy n="83" d="100"/>
        </p:scale>
        <p:origin x="-1872" y="-6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044;&#1086;&#1088;&#1086;&#1085;&#1080;&#1085;&#1072;\&#1073;&#1102;&#1076;&#1078;&#1077;&#1090;%20&#1076;&#1083;&#1103;%20&#1075;&#1088;&#1072;&#1078;&#1076;&#1072;&#1085;\&#1050;%20&#1087;&#1088;&#1077;&#1079;&#1077;&#1085;&#1090;&#1072;&#1094;&#1080;&#1080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72.099999999999994</c:v>
                </c:pt>
                <c:pt idx="1">
                  <c:v>72.099999999999994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73.900000000000006</c:v>
                </c:pt>
                <c:pt idx="1">
                  <c:v>66.599999999999994</c:v>
                </c:pt>
              </c:numCache>
            </c:numRef>
          </c:val>
        </c:ser>
        <c:shape val="box"/>
        <c:axId val="103369344"/>
        <c:axId val="103375232"/>
        <c:axId val="0"/>
      </c:bar3DChart>
      <c:catAx>
        <c:axId val="103369344"/>
        <c:scaling>
          <c:orientation val="minMax"/>
        </c:scaling>
        <c:axPos val="b"/>
        <c:tickLblPos val="nextTo"/>
        <c:crossAx val="103375232"/>
        <c:crosses val="autoZero"/>
        <c:auto val="1"/>
        <c:lblAlgn val="ctr"/>
        <c:lblOffset val="100"/>
      </c:catAx>
      <c:valAx>
        <c:axId val="103375232"/>
        <c:scaling>
          <c:orientation val="minMax"/>
        </c:scaling>
        <c:axPos val="l"/>
        <c:majorGridlines/>
        <c:numFmt formatCode="General" sourceLinked="1"/>
        <c:tickLblPos val="nextTo"/>
        <c:crossAx val="10336934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15842014142678149"/>
          <c:y val="0.19120191600332695"/>
          <c:w val="0.72493139163874665"/>
          <c:h val="0.70816418295865036"/>
        </c:manualLayout>
      </c:layout>
      <c:pie3DChart>
        <c:varyColors val="1"/>
        <c:ser>
          <c:idx val="0"/>
          <c:order val="0"/>
          <c:explosion val="25"/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D1FE2A"/>
              </a:solidFill>
            </c:spPr>
          </c:dPt>
          <c:dPt>
            <c:idx val="3"/>
            <c:spPr>
              <a:solidFill>
                <a:srgbClr val="00FFFF"/>
              </a:solidFill>
            </c:spPr>
          </c:dPt>
          <c:dPt>
            <c:idx val="4"/>
            <c:spPr>
              <a:solidFill>
                <a:srgbClr val="FF0000"/>
              </a:solidFill>
            </c:spPr>
          </c:dPt>
          <c:dPt>
            <c:idx val="5"/>
            <c:spPr>
              <a:solidFill>
                <a:srgbClr val="FFFF00"/>
              </a:solidFill>
            </c:spPr>
          </c:dPt>
          <c:dLbls>
            <c:dLbl>
              <c:idx val="0"/>
              <c:layout>
                <c:manualLayout>
                  <c:x val="-3.9531048274329732E-2"/>
                  <c:y val="-7.8434791029225084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  <c:showCatName val="1"/>
              <c:separator>
</c:separator>
            </c:dLbl>
            <c:dLbl>
              <c:idx val="1"/>
              <c:layout>
                <c:manualLayout>
                  <c:x val="8.6664221216799744E-2"/>
                  <c:y val="-0.45061941315829784"/>
                </c:manualLayout>
              </c:layout>
              <c:spPr/>
              <c:txPr>
                <a:bodyPr/>
                <a:lstStyle/>
                <a:p>
                  <a:pPr>
                    <a:defRPr sz="1400" b="1"/>
                  </a:pPr>
                  <a:endParaRPr lang="ru-RU"/>
                </a:p>
              </c:txPr>
              <c:showVal val="1"/>
              <c:showCatName val="1"/>
              <c:separator>
</c:separator>
            </c:dLbl>
            <c:dLbl>
              <c:idx val="2"/>
              <c:layout>
                <c:manualLayout>
                  <c:x val="6.1365074933194687E-2"/>
                  <c:y val="9.1897822163904061E-2"/>
                </c:manualLayout>
              </c:layout>
              <c:showVal val="1"/>
              <c:showCatName val="1"/>
              <c:separator>
</c:separator>
            </c:dLbl>
            <c:dLbl>
              <c:idx val="3"/>
              <c:layout>
                <c:manualLayout>
                  <c:x val="1.1254841080035941E-3"/>
                  <c:y val="-1.8215130751237863E-2"/>
                </c:manualLayout>
              </c:layout>
              <c:showVal val="1"/>
              <c:showCatName val="1"/>
              <c:separator>
</c:separator>
            </c:dLbl>
            <c:dLbl>
              <c:idx val="4"/>
              <c:layout>
                <c:manualLayout>
                  <c:x val="-0.11512835074855252"/>
                  <c:y val="-6.800895996540926E-2"/>
                </c:manualLayout>
              </c:layout>
              <c:showVal val="1"/>
              <c:showCatName val="1"/>
              <c:separator>
</c:separator>
            </c:dLbl>
            <c:dLbl>
              <c:idx val="5"/>
              <c:layout>
                <c:manualLayout>
                  <c:x val="-6.8155501879101563E-2"/>
                  <c:y val="-8.7190199587433265E-2"/>
                </c:manualLayout>
              </c:layout>
              <c:showVal val="1"/>
              <c:showCatName val="1"/>
              <c:separator>
</c:separator>
            </c:dLbl>
            <c:dLbl>
              <c:idx val="6"/>
              <c:layout>
                <c:manualLayout>
                  <c:x val="0.17840232664206937"/>
                  <c:y val="-0.10345378291300988"/>
                </c:manualLayout>
              </c:layout>
              <c:showVal val="1"/>
              <c:showCatName val="1"/>
              <c:separator>
</c:separator>
            </c:dLbl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  <c:showCatName val="1"/>
            <c:separator>
</c:separator>
            <c:showLeaderLines val="1"/>
          </c:dLbls>
          <c:cat>
            <c:strRef>
              <c:f>Д_Р!$A$131:$A$132</c:f>
              <c:strCache>
                <c:ptCount val="2"/>
                <c:pt idx="0">
                  <c:v>Финансовое управление Администрации Комсомольского муниципального района</c:v>
                </c:pt>
                <c:pt idx="1">
                  <c:v>Администрация Комсомольского муниципального  района Ивановской области</c:v>
                </c:pt>
              </c:strCache>
            </c:strRef>
          </c:cat>
          <c:val>
            <c:numRef>
              <c:f>Д_Р!$F$131:$F$132</c:f>
              <c:numCache>
                <c:formatCode>0.0%</c:formatCode>
                <c:ptCount val="2"/>
                <c:pt idx="0">
                  <c:v>0.35997652617391662</c:v>
                </c:pt>
                <c:pt idx="1">
                  <c:v>0.64002347382608393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</c:v>
                </c:pt>
              </c:strCache>
            </c:strRef>
          </c:tx>
          <c:dLbls>
            <c:dLbl>
              <c:idx val="1"/>
              <c:layout>
                <c:manualLayout>
                  <c:x val="0.14885219948238931"/>
                  <c:y val="0.36891796099521657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2.7536785530205212E-3"/>
                  <c:y val="8.1429300777817598E-2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2.5349187066646496E-2"/>
                  <c:y val="0.13622485924431282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Лист1!$A$2:$A$8</c:f>
              <c:strCache>
                <c:ptCount val="7"/>
                <c:pt idx="0">
                  <c:v>Мун. программа "Организация и осуществление первичных мер пожарной безопасности, мероприятия по предупреждению и ликвидации последствий ЧС, природного и техногенного характера в границах населенных пунктов Комсомольского городского поселения"</c:v>
                </c:pt>
                <c:pt idx="1">
                  <c:v>Муниципальная программа "Дорожная деятельность в отношении автомобильных дорог общего пользования Комсомольского городского поселения"</c:v>
                </c:pt>
                <c:pt idx="2">
                  <c:v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c:v>
                </c:pt>
                <c:pt idx="3">
                  <c:v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c:v>
                </c:pt>
                <c:pt idx="4">
                  <c:v>Муниципальная программа "Культура  Комсомольского городского поселения Комсомольского муниципального района"</c:v>
                </c:pt>
                <c:pt idx="5">
                  <c:v>Муниципальная программа"Разработка проекта планировки и проекта межевания территории Комсомольского городского поселения Комсомолького муниципального района"</c:v>
                </c:pt>
                <c:pt idx="6">
                  <c:v>Муниципальная программа"Формирование современной городской среды на территории Комсомольского городского поселения на 2018-2022 годы"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129.19999999999999</c:v>
                </c:pt>
                <c:pt idx="1">
                  <c:v>11866</c:v>
                </c:pt>
                <c:pt idx="2">
                  <c:v>16653.3</c:v>
                </c:pt>
                <c:pt idx="3">
                  <c:v>12425.8</c:v>
                </c:pt>
                <c:pt idx="4">
                  <c:v>23984.3</c:v>
                </c:pt>
                <c:pt idx="5">
                  <c:v>378.1</c:v>
                </c:pt>
                <c:pt idx="6">
                  <c:v>35.300000000000004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txPr>
    <a:bodyPr/>
    <a:lstStyle/>
    <a:p>
      <a:pPr>
        <a:defRPr sz="9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2018год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35.300000000000011</c:v>
                </c:pt>
                <c:pt idx="1">
                  <c:v>0.60000000000000009</c:v>
                </c:pt>
                <c:pt idx="2">
                  <c:v>1</c:v>
                </c:pt>
                <c:pt idx="3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2017год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36.5</c:v>
                </c:pt>
                <c:pt idx="1">
                  <c:v>0.8</c:v>
                </c:pt>
                <c:pt idx="2">
                  <c:v>1.2</c:v>
                </c:pt>
                <c:pt idx="3">
                  <c:v>2.9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'Лист1'!$B$1</c:f>
              <c:strCache>
                <c:ptCount val="1"/>
                <c:pt idx="0">
                  <c:v>План</c:v>
                </c:pt>
              </c:strCache>
            </c:strRef>
          </c:tx>
          <c:dLbls>
            <c:txPr>
              <a:bodyPr anchor="b" anchorCtr="0"/>
              <a:lstStyle/>
              <a:p>
                <a:pPr>
                  <a:defRPr sz="89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'Лист1'!$A$2:$A$6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'Лист1'!$B$2:$B$6</c:f>
              <c:numCache>
                <c:formatCode>General</c:formatCode>
                <c:ptCount val="5"/>
                <c:pt idx="0">
                  <c:v>36.800000000000004</c:v>
                </c:pt>
                <c:pt idx="1">
                  <c:v>0.8</c:v>
                </c:pt>
                <c:pt idx="2">
                  <c:v>1.2</c:v>
                </c:pt>
                <c:pt idx="3">
                  <c:v>2.9</c:v>
                </c:pt>
                <c:pt idx="4">
                  <c:v>41.7</c:v>
                </c:pt>
              </c:numCache>
            </c:numRef>
          </c:val>
        </c:ser>
        <c:ser>
          <c:idx val="1"/>
          <c:order val="1"/>
          <c:tx>
            <c:strRef>
              <c:f>'Лист1'!$C$1</c:f>
              <c:strCache>
                <c:ptCount val="1"/>
                <c:pt idx="0">
                  <c:v>Исполнено</c:v>
                </c:pt>
              </c:strCache>
            </c:strRef>
          </c:tx>
          <c:cat>
            <c:strRef>
              <c:f>'Лист1'!$A$2:$A$6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'Лист1'!$C$2:$C$6</c:f>
              <c:numCache>
                <c:formatCode>General</c:formatCode>
                <c:ptCount val="5"/>
                <c:pt idx="0">
                  <c:v>36.5</c:v>
                </c:pt>
                <c:pt idx="1">
                  <c:v>0.8</c:v>
                </c:pt>
                <c:pt idx="2">
                  <c:v>1.2</c:v>
                </c:pt>
                <c:pt idx="3">
                  <c:v>2.9</c:v>
                </c:pt>
                <c:pt idx="4">
                  <c:v>41.4</c:v>
                </c:pt>
              </c:numCache>
            </c:numRef>
          </c:val>
        </c:ser>
        <c:dLbls>
          <c:showVal val="1"/>
        </c:dLbls>
        <c:overlap val="-25"/>
        <c:axId val="117568256"/>
        <c:axId val="117569792"/>
      </c:barChart>
      <c:catAx>
        <c:axId val="117568256"/>
        <c:scaling>
          <c:orientation val="minMax"/>
        </c:scaling>
        <c:axPos val="b"/>
        <c:majorTickMark val="none"/>
        <c:tickLblPos val="nextTo"/>
        <c:crossAx val="117569792"/>
        <c:crosses val="autoZero"/>
        <c:lblAlgn val="ctr"/>
        <c:lblOffset val="100"/>
      </c:catAx>
      <c:valAx>
        <c:axId val="117569792"/>
        <c:scaling>
          <c:orientation val="minMax"/>
        </c:scaling>
        <c:delete val="1"/>
        <c:axPos val="l"/>
        <c:numFmt formatCode="General" sourceLinked="1"/>
        <c:tickLblPos val="none"/>
        <c:crossAx val="117568256"/>
        <c:crosses val="autoZero"/>
        <c:crossBetween val="between"/>
      </c:valAx>
      <c:spPr>
        <a:noFill/>
        <a:ln>
          <a:noFill/>
        </a:ln>
      </c:spPr>
    </c:plotArea>
    <c:legend>
      <c:legendPos val="t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2.0746869064953242E-3"/>
          <c:y val="0.30889132481980391"/>
          <c:w val="0.96321357449458123"/>
          <c:h val="0.20124735404822564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2.2000000000000002</c:v>
                </c:pt>
                <c:pt idx="1">
                  <c:v>0.1</c:v>
                </c:pt>
                <c:pt idx="2">
                  <c:v>1.2</c:v>
                </c:pt>
                <c:pt idx="3">
                  <c:v>0.30000000000000032</c:v>
                </c:pt>
                <c:pt idx="4">
                  <c:v>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2.2000000000000002</c:v>
                </c:pt>
                <c:pt idx="1">
                  <c:v>0.1</c:v>
                </c:pt>
                <c:pt idx="2">
                  <c:v>1.2</c:v>
                </c:pt>
                <c:pt idx="3">
                  <c:v>0.30000000000000032</c:v>
                </c:pt>
                <c:pt idx="4">
                  <c:v>0.1</c:v>
                </c:pt>
              </c:numCache>
            </c:numRef>
          </c:val>
        </c:ser>
        <c:dLbls>
          <c:showVal val="1"/>
        </c:dLbls>
        <c:overlap val="-25"/>
        <c:axId val="128311296"/>
        <c:axId val="128312832"/>
      </c:barChart>
      <c:catAx>
        <c:axId val="128311296"/>
        <c:scaling>
          <c:orientation val="minMax"/>
        </c:scaling>
        <c:axPos val="b"/>
        <c:majorTickMark val="none"/>
        <c:tickLblPos val="low"/>
        <c:txPr>
          <a:bodyPr rot="-5400000" vert="horz"/>
          <a:lstStyle/>
          <a:p>
            <a:pPr>
              <a:defRPr/>
            </a:pPr>
            <a:endParaRPr lang="ru-RU"/>
          </a:p>
        </c:txPr>
        <c:crossAx val="128312832"/>
        <c:crosses val="autoZero"/>
        <c:lblAlgn val="ctr"/>
        <c:lblOffset val="100"/>
      </c:catAx>
      <c:valAx>
        <c:axId val="128312832"/>
        <c:scaling>
          <c:orientation val="minMax"/>
        </c:scaling>
        <c:delete val="1"/>
        <c:axPos val="l"/>
        <c:numFmt formatCode="General" sourceLinked="1"/>
        <c:tickLblPos val="none"/>
        <c:crossAx val="128311296"/>
        <c:crosses val="autoZero"/>
        <c:crossBetween val="between"/>
      </c:valAx>
      <c:spPr>
        <a:noFill/>
        <a:ln>
          <a:noFill/>
        </a:ln>
      </c:spPr>
    </c:plotArea>
    <c:legend>
      <c:legendPos val="t"/>
      <c:layout/>
    </c:legend>
    <c:plotVisOnly val="1"/>
  </c:chart>
  <c:txPr>
    <a:bodyPr/>
    <a:lstStyle/>
    <a:p>
      <a:pPr>
        <a:defRPr baseline="0">
          <a:latin typeface="Times New Roman" pitchFamily="18" charset="0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>
        <c:manualLayout>
          <c:layoutTarget val="inner"/>
          <c:xMode val="edge"/>
          <c:yMode val="edge"/>
          <c:x val="5.0549460021683416E-2"/>
          <c:y val="2.0009093639801342E-2"/>
          <c:w val="0.45620266330560993"/>
          <c:h val="0.9799909063601993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2018год</c:v>
                </c:pt>
              </c:strCache>
            </c:strRef>
          </c:tx>
          <c:dPt>
            <c:idx val="2"/>
            <c:explosion val="24"/>
          </c:dPt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2.8</c:v>
                </c:pt>
                <c:pt idx="1">
                  <c:v>0.2</c:v>
                </c:pt>
                <c:pt idx="2">
                  <c:v>0</c:v>
                </c:pt>
                <c:pt idx="3">
                  <c:v>0.30000000000000016</c:v>
                </c:pt>
                <c:pt idx="4">
                  <c:v>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2017год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2.2000000000000002</c:v>
                </c:pt>
                <c:pt idx="1">
                  <c:v>0.1</c:v>
                </c:pt>
                <c:pt idx="2">
                  <c:v>1.2</c:v>
                </c:pt>
                <c:pt idx="3">
                  <c:v>0.2</c:v>
                </c:pt>
                <c:pt idx="4">
                  <c:v>0.1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55871653628524032"/>
          <c:y val="1.7684763421348244E-2"/>
          <c:w val="0.43216091411299151"/>
          <c:h val="0.98096096318516002"/>
        </c:manualLayout>
      </c:layout>
      <c:overlay val="1"/>
      <c:spPr>
        <a:ln>
          <a:bevel/>
        </a:ln>
      </c:spPr>
      <c:txPr>
        <a:bodyPr/>
        <a:lstStyle/>
        <a:p>
          <a:pPr>
            <a:defRPr sz="8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75"/>
      <c:perspective val="30"/>
    </c:view3D>
    <c:plotArea>
      <c:layout>
        <c:manualLayout>
          <c:layoutTarget val="inner"/>
          <c:xMode val="edge"/>
          <c:yMode val="edge"/>
          <c:x val="6.6208161393856019E-2"/>
          <c:y val="0.10960714386875503"/>
          <c:w val="0.56240365071284937"/>
          <c:h val="0.8364580902654607"/>
        </c:manualLayout>
      </c:layout>
      <c:pie3DChart>
        <c:varyColors val="1"/>
        <c:dLbls>
          <c:showVal val="1"/>
        </c:dLbls>
      </c:pie3DChart>
    </c:plotArea>
    <c:legend>
      <c:legendPos val="r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zero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>
        <c:manualLayout>
          <c:layoutTarget val="inner"/>
          <c:xMode val="edge"/>
          <c:yMode val="edge"/>
          <c:x val="0.12175296607097179"/>
          <c:y val="2.9486548663036086E-2"/>
          <c:w val="0.33123275713394124"/>
          <c:h val="0.9559521656533634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dPt>
            <c:idx val="2"/>
            <c:explosion val="24"/>
          </c:dPt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(межбюджетные трансферты)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  <c:pt idx="4">
                  <c:v>Возврат остатков субсидий, субвенций и иных межбюджетных трансфертов, имеющих целевое назначение, прошлых лет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6.4</c:v>
                </c:pt>
                <c:pt idx="1">
                  <c:v>21.4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(межбюджетные трансферты)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  <c:pt idx="4">
                  <c:v>Возврат остатков субсидий, субвенций и иных межбюджетных трансфертов, имеющих целевое назначение, прошлых лет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2.4</c:v>
                </c:pt>
                <c:pt idx="1">
                  <c:v>15.3</c:v>
                </c:pt>
                <c:pt idx="2">
                  <c:v>1.2</c:v>
                </c:pt>
                <c:pt idx="3">
                  <c:v>0.30000000000000016</c:v>
                </c:pt>
                <c:pt idx="4">
                  <c:v>0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006515292331821"/>
          <c:y val="9.5907027972437706E-2"/>
          <c:w val="0.39714019180728627"/>
          <c:h val="0.67999794899208033"/>
        </c:manualLayout>
      </c:layout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'Лист1'!$B$1</c:f>
              <c:strCache>
                <c:ptCount val="1"/>
                <c:pt idx="0">
                  <c:v>План</c:v>
                </c:pt>
              </c:strCache>
            </c:strRef>
          </c:tx>
          <c:dPt>
            <c:idx val="0"/>
            <c:spPr>
              <a:ln w="0"/>
            </c:spPr>
          </c:dPt>
          <c:dLbls>
            <c:showVal val="1"/>
          </c:dLbls>
          <c:cat>
            <c:strRef>
              <c:f>'Лист1'!$A$2:$A$5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(межбюджетные трансферты)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</c:strCache>
            </c:strRef>
          </c:cat>
          <c:val>
            <c:numRef>
              <c:f>'Лист1'!$B$2:$B$5</c:f>
              <c:numCache>
                <c:formatCode>General</c:formatCode>
                <c:ptCount val="4"/>
                <c:pt idx="0">
                  <c:v>2.4</c:v>
                </c:pt>
                <c:pt idx="1">
                  <c:v>16.600000000000001</c:v>
                </c:pt>
                <c:pt idx="2">
                  <c:v>1.2</c:v>
                </c:pt>
                <c:pt idx="3">
                  <c:v>0.30000000000000032</c:v>
                </c:pt>
              </c:numCache>
            </c:numRef>
          </c:val>
        </c:ser>
        <c:ser>
          <c:idx val="1"/>
          <c:order val="1"/>
          <c:tx>
            <c:strRef>
              <c:f>'Лист1'!$C$1</c:f>
              <c:strCache>
                <c:ptCount val="1"/>
                <c:pt idx="0">
                  <c:v>Исполнено</c:v>
                </c:pt>
              </c:strCache>
            </c:strRef>
          </c:tx>
          <c:dLbls>
            <c:showVal val="1"/>
          </c:dLbls>
          <c:cat>
            <c:strRef>
              <c:f>'Лист1'!$A$2:$A$5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(межбюджетные трансферты)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</c:strCache>
            </c:strRef>
          </c:cat>
          <c:val>
            <c:numRef>
              <c:f>'Лист1'!$C$2:$C$5</c:f>
              <c:numCache>
                <c:formatCode>General</c:formatCode>
                <c:ptCount val="4"/>
                <c:pt idx="0">
                  <c:v>2.4</c:v>
                </c:pt>
                <c:pt idx="1">
                  <c:v>15.3</c:v>
                </c:pt>
                <c:pt idx="2">
                  <c:v>1.2</c:v>
                </c:pt>
                <c:pt idx="3">
                  <c:v>0.30000000000000032</c:v>
                </c:pt>
              </c:numCache>
            </c:numRef>
          </c:val>
        </c:ser>
        <c:axId val="66641280"/>
        <c:axId val="66643072"/>
      </c:barChart>
      <c:catAx>
        <c:axId val="66641280"/>
        <c:scaling>
          <c:orientation val="minMax"/>
        </c:scaling>
        <c:axPos val="b"/>
        <c:tickLblPos val="nextTo"/>
        <c:crossAx val="66643072"/>
        <c:crosses val="autoZero"/>
        <c:auto val="1"/>
        <c:lblAlgn val="ctr"/>
        <c:lblOffset val="100"/>
      </c:catAx>
      <c:valAx>
        <c:axId val="66643072"/>
        <c:scaling>
          <c:orientation val="minMax"/>
        </c:scaling>
        <c:axPos val="l"/>
        <c:majorGridlines/>
        <c:numFmt formatCode="General" sourceLinked="1"/>
        <c:tickLblPos val="nextTo"/>
        <c:crossAx val="66641280"/>
        <c:crosses val="autoZero"/>
        <c:crossBetween val="between"/>
      </c:valAx>
    </c:plotArea>
    <c:legend>
      <c:legendPos val="r"/>
      <c:txPr>
        <a:bodyPr/>
        <a:lstStyle/>
        <a:p>
          <a:pPr>
            <a:defRPr sz="870" baseline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8.5111388383247222E-2"/>
          <c:y val="6.4761144773087892E-2"/>
          <c:w val="0.85238867096438542"/>
          <c:h val="0.8342993940844185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        </c:v>
                </c:pt>
              </c:strCache>
            </c:strRef>
          </c:tx>
          <c:explosion val="30"/>
          <c:dPt>
            <c:idx val="0"/>
            <c:explosion val="0"/>
          </c:dPt>
          <c:dPt>
            <c:idx val="1"/>
            <c:explosion val="13"/>
          </c:dPt>
          <c:dPt>
            <c:idx val="2"/>
            <c:explosion val="21"/>
          </c:dPt>
          <c:dPt>
            <c:idx val="3"/>
            <c:explosion val="24"/>
          </c:dPt>
          <c:dPt>
            <c:idx val="4"/>
            <c:explosion val="19"/>
          </c:dPt>
          <c:dPt>
            <c:idx val="5"/>
            <c:explosion val="8"/>
          </c:dPt>
          <c:dLbls>
            <c:dLbl>
              <c:idx val="1"/>
              <c:layout>
                <c:manualLayout>
                  <c:x val="-3.5026260140136489E-2"/>
                  <c:y val="-9.4398699289822585E-2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0"/>
                  <c:y val="-0.14272808719259131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0"/>
                  <c:y val="3.4136342400701951E-2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1.0797530093997164E-2"/>
                  <c:y val="-4.7683448277826704E-3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3.4718127235625292E-2"/>
                  <c:y val="-0.14811940411179411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Лист1!$A$2:$A$7</c:f>
              <c:strCache>
                <c:ptCount val="6"/>
                <c:pt idx="0">
                  <c:v>Социальная политика</c:v>
                </c:pt>
                <c:pt idx="1">
                  <c:v>Культура, кинематография</c:v>
                </c:pt>
                <c:pt idx="2">
                  <c:v>Общегосударственные вопросы</c:v>
                </c:pt>
                <c:pt idx="3">
                  <c:v>Национальная экономика</c:v>
                </c:pt>
                <c:pt idx="4">
                  <c:v>Национальная безопасность</c:v>
                </c:pt>
                <c:pt idx="5">
                  <c:v>Жилищно-коммунальное хозяйство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0.1</c:v>
                </c:pt>
                <c:pt idx="1">
                  <c:v>24</c:v>
                </c:pt>
                <c:pt idx="2">
                  <c:v>0.8</c:v>
                </c:pt>
                <c:pt idx="3">
                  <c:v>0.1</c:v>
                </c:pt>
                <c:pt idx="4">
                  <c:v>12.5</c:v>
                </c:pt>
                <c:pt idx="5">
                  <c:v>29.1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854033-D60F-46C8-977B-5EF5E9D5107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ED971B3-F31B-467A-94A4-8F856B31233B}">
      <dgm:prSet/>
      <dgm:spPr/>
      <dgm:t>
        <a:bodyPr/>
        <a:lstStyle/>
        <a:p>
          <a:pPr rtl="0"/>
          <a:r>
            <a:rPr lang="ru-RU" b="1" dirty="0" smtClean="0"/>
            <a:t>Доходы бюджета Комсомольского городского бюджета за 2018 год по видам доходов</a:t>
          </a:r>
          <a:endParaRPr lang="ru-RU" b="1" dirty="0"/>
        </a:p>
      </dgm:t>
    </dgm:pt>
    <dgm:pt modelId="{0D6CFB92-7537-4BD6-AACA-E3CB36554677}" type="parTrans" cxnId="{9FE13DDD-C75E-4AB2-9538-4B88A455CF20}">
      <dgm:prSet/>
      <dgm:spPr/>
      <dgm:t>
        <a:bodyPr/>
        <a:lstStyle/>
        <a:p>
          <a:endParaRPr lang="ru-RU"/>
        </a:p>
      </dgm:t>
    </dgm:pt>
    <dgm:pt modelId="{07E73678-AFB8-4F45-AAAB-CB634E3936F4}" type="sibTrans" cxnId="{9FE13DDD-C75E-4AB2-9538-4B88A455CF20}">
      <dgm:prSet/>
      <dgm:spPr/>
      <dgm:t>
        <a:bodyPr/>
        <a:lstStyle/>
        <a:p>
          <a:endParaRPr lang="ru-RU"/>
        </a:p>
      </dgm:t>
    </dgm:pt>
    <dgm:pt modelId="{C71196CF-376E-4CB4-80A4-E258B7B5F5FF}" type="pres">
      <dgm:prSet presAssocID="{3E854033-D60F-46C8-977B-5EF5E9D5107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59E235-93FA-4761-A151-8A07F5DF5F8E}" type="pres">
      <dgm:prSet presAssocID="{5ED971B3-F31B-467A-94A4-8F856B31233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E13DDD-C75E-4AB2-9538-4B88A455CF20}" srcId="{3E854033-D60F-46C8-977B-5EF5E9D51078}" destId="{5ED971B3-F31B-467A-94A4-8F856B31233B}" srcOrd="0" destOrd="0" parTransId="{0D6CFB92-7537-4BD6-AACA-E3CB36554677}" sibTransId="{07E73678-AFB8-4F45-AAAB-CB634E3936F4}"/>
    <dgm:cxn modelId="{2342F7EA-E591-43D0-B163-11C99F08DDA0}" type="presOf" srcId="{5ED971B3-F31B-467A-94A4-8F856B31233B}" destId="{C959E235-93FA-4761-A151-8A07F5DF5F8E}" srcOrd="0" destOrd="0" presId="urn:microsoft.com/office/officeart/2005/8/layout/vList2"/>
    <dgm:cxn modelId="{2047D2EE-5216-40A0-AF77-5FE7808CE76F}" type="presOf" srcId="{3E854033-D60F-46C8-977B-5EF5E9D51078}" destId="{C71196CF-376E-4CB4-80A4-E258B7B5F5FF}" srcOrd="0" destOrd="0" presId="urn:microsoft.com/office/officeart/2005/8/layout/vList2"/>
    <dgm:cxn modelId="{3659709F-0726-41CB-A319-FA35FCF06D48}" type="presParOf" srcId="{C71196CF-376E-4CB4-80A4-E258B7B5F5FF}" destId="{C959E235-93FA-4761-A151-8A07F5DF5F8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D86437-1BE7-4DCD-9BC6-773C3B1480B1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0A9BC8C-F489-4DEF-B74E-1E0808FE0210}">
      <dgm:prSet custT="1"/>
      <dgm:spPr/>
      <dgm:t>
        <a:bodyPr lIns="36000" tIns="36000" rIns="36000" bIns="36000"/>
        <a:lstStyle/>
        <a:p>
          <a:pPr rtl="0"/>
          <a:r>
            <a:rPr lang="ru-RU" sz="2000" b="0" baseline="0" dirty="0" smtClean="0">
              <a:solidFill>
                <a:schemeClr val="bg1"/>
              </a:solidFill>
              <a:latin typeface="Times New Roman" pitchFamily="18" charset="0"/>
            </a:rPr>
            <a:t>Распределение расходов бюджета КГП по разделам бюджетной классификации за 2018 год, тыс.руб.</a:t>
          </a:r>
          <a:endParaRPr lang="ru-RU" sz="1200" b="0" baseline="0" dirty="0">
            <a:solidFill>
              <a:schemeClr val="bg1"/>
            </a:solidFill>
            <a:latin typeface="Times New Roman" pitchFamily="18" charset="0"/>
          </a:endParaRPr>
        </a:p>
      </dgm:t>
    </dgm:pt>
    <dgm:pt modelId="{10FA4FDD-8433-4656-857B-8C26E8B73C1C}" type="parTrans" cxnId="{49F6F197-1F63-4E2A-A650-A286C0CCDDC6}">
      <dgm:prSet/>
      <dgm:spPr/>
      <dgm:t>
        <a:bodyPr/>
        <a:lstStyle/>
        <a:p>
          <a:endParaRPr lang="ru-RU"/>
        </a:p>
      </dgm:t>
    </dgm:pt>
    <dgm:pt modelId="{9EADBBE7-28B0-45F0-B879-115C8F8C5ECC}" type="sibTrans" cxnId="{49F6F197-1F63-4E2A-A650-A286C0CCDDC6}">
      <dgm:prSet/>
      <dgm:spPr/>
      <dgm:t>
        <a:bodyPr/>
        <a:lstStyle/>
        <a:p>
          <a:endParaRPr lang="ru-RU"/>
        </a:p>
      </dgm:t>
    </dgm:pt>
    <dgm:pt modelId="{2EF29E75-C62D-430B-A802-37F021730A60}" type="pres">
      <dgm:prSet presAssocID="{C3D86437-1BE7-4DCD-9BC6-773C3B1480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873629-AD1B-4A25-B012-5A6BA8595F43}" type="pres">
      <dgm:prSet presAssocID="{90A9BC8C-F489-4DEF-B74E-1E0808FE0210}" presName="node" presStyleLbl="node1" presStyleIdx="0" presStyleCnt="1" custScaleX="7627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F6F197-1F63-4E2A-A650-A286C0CCDDC6}" srcId="{C3D86437-1BE7-4DCD-9BC6-773C3B1480B1}" destId="{90A9BC8C-F489-4DEF-B74E-1E0808FE0210}" srcOrd="0" destOrd="0" parTransId="{10FA4FDD-8433-4656-857B-8C26E8B73C1C}" sibTransId="{9EADBBE7-28B0-45F0-B879-115C8F8C5ECC}"/>
    <dgm:cxn modelId="{DA4BF964-A69D-426D-A0B4-6FB9B356F41F}" type="presOf" srcId="{90A9BC8C-F489-4DEF-B74E-1E0808FE0210}" destId="{53873629-AD1B-4A25-B012-5A6BA8595F43}" srcOrd="0" destOrd="0" presId="urn:microsoft.com/office/officeart/2005/8/layout/default"/>
    <dgm:cxn modelId="{E95F07AB-ECF5-4CE0-AFB8-199393333110}" type="presOf" srcId="{C3D86437-1BE7-4DCD-9BC6-773C3B1480B1}" destId="{2EF29E75-C62D-430B-A802-37F021730A60}" srcOrd="0" destOrd="0" presId="urn:microsoft.com/office/officeart/2005/8/layout/default"/>
    <dgm:cxn modelId="{5CE6C780-4AC0-4673-A767-5B12BEA059A5}" type="presParOf" srcId="{2EF29E75-C62D-430B-A802-37F021730A60}" destId="{53873629-AD1B-4A25-B012-5A6BA8595F4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2FDFCA-146F-4B03-A0BB-D9A0DF9B279B}" type="doc">
      <dgm:prSet loTypeId="urn:microsoft.com/office/officeart/2005/8/layout/vList2" loCatId="list" qsTypeId="urn:microsoft.com/office/officeart/2005/8/quickstyle/simple1" qsCatId="simple" csTypeId="urn:microsoft.com/office/officeart/2005/8/colors/accent4_5" csCatId="accent4"/>
      <dgm:spPr/>
      <dgm:t>
        <a:bodyPr/>
        <a:lstStyle/>
        <a:p>
          <a:endParaRPr lang="ru-RU"/>
        </a:p>
      </dgm:t>
    </dgm:pt>
    <dgm:pt modelId="{D176F3F6-1C65-499A-8D43-45AAC8C740F6}">
      <dgm:prSet/>
      <dgm:spPr/>
      <dgm:t>
        <a:bodyPr/>
        <a:lstStyle/>
        <a:p>
          <a:pPr rtl="0"/>
          <a:r>
            <a:rPr lang="ru-RU" b="1" i="1" dirty="0" smtClean="0"/>
            <a:t>«Формирование современной городской среды на территории Комсомольского городского поселения на 2018-2022 годы»</a:t>
          </a:r>
          <a:endParaRPr lang="ru-RU" b="1" i="1" dirty="0"/>
        </a:p>
      </dgm:t>
    </dgm:pt>
    <dgm:pt modelId="{532DE6AE-7696-4789-B4F7-F2221A878218}" type="parTrans" cxnId="{FB1B0126-A901-4A7F-8019-7506DE1A87E3}">
      <dgm:prSet/>
      <dgm:spPr/>
      <dgm:t>
        <a:bodyPr/>
        <a:lstStyle/>
        <a:p>
          <a:endParaRPr lang="ru-RU"/>
        </a:p>
      </dgm:t>
    </dgm:pt>
    <dgm:pt modelId="{E3F23FC2-3C94-4168-9AB1-1D141ABAE9BE}" type="sibTrans" cxnId="{FB1B0126-A901-4A7F-8019-7506DE1A87E3}">
      <dgm:prSet/>
      <dgm:spPr/>
      <dgm:t>
        <a:bodyPr/>
        <a:lstStyle/>
        <a:p>
          <a:endParaRPr lang="ru-RU"/>
        </a:p>
      </dgm:t>
    </dgm:pt>
    <dgm:pt modelId="{ED5BA4C7-3D08-4404-AA9C-74FCF7BE8E66}" type="pres">
      <dgm:prSet presAssocID="{992FDFCA-146F-4B03-A0BB-D9A0DF9B27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421275-64BD-4C5D-9686-293D66345675}" type="pres">
      <dgm:prSet presAssocID="{D176F3F6-1C65-499A-8D43-45AAC8C740F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3FC461-AC5E-4FF6-9DCD-71C5B0B18E52}" type="presOf" srcId="{992FDFCA-146F-4B03-A0BB-D9A0DF9B279B}" destId="{ED5BA4C7-3D08-4404-AA9C-74FCF7BE8E66}" srcOrd="0" destOrd="0" presId="urn:microsoft.com/office/officeart/2005/8/layout/vList2"/>
    <dgm:cxn modelId="{96AE1E16-8E24-4D3F-835F-15BEA9D08793}" type="presOf" srcId="{D176F3F6-1C65-499A-8D43-45AAC8C740F6}" destId="{04421275-64BD-4C5D-9686-293D66345675}" srcOrd="0" destOrd="0" presId="urn:microsoft.com/office/officeart/2005/8/layout/vList2"/>
    <dgm:cxn modelId="{FB1B0126-A901-4A7F-8019-7506DE1A87E3}" srcId="{992FDFCA-146F-4B03-A0BB-D9A0DF9B279B}" destId="{D176F3F6-1C65-499A-8D43-45AAC8C740F6}" srcOrd="0" destOrd="0" parTransId="{532DE6AE-7696-4789-B4F7-F2221A878218}" sibTransId="{E3F23FC2-3C94-4168-9AB1-1D141ABAE9BE}"/>
    <dgm:cxn modelId="{D88635A8-AD03-4702-A1DC-83B3F241987E}" type="presParOf" srcId="{ED5BA4C7-3D08-4404-AA9C-74FCF7BE8E66}" destId="{04421275-64BD-4C5D-9686-293D6634567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59E235-93FA-4761-A151-8A07F5DF5F8E}">
      <dsp:nvSpPr>
        <dsp:cNvPr id="0" name=""/>
        <dsp:cNvSpPr/>
      </dsp:nvSpPr>
      <dsp:spPr>
        <a:xfrm>
          <a:off x="0" y="70831"/>
          <a:ext cx="8305800" cy="35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Доходы бюджета Комсомольского городского бюджета за 2018 год по видам доходов</a:t>
          </a:r>
          <a:endParaRPr lang="ru-RU" sz="1500" b="1" kern="1200" dirty="0"/>
        </a:p>
      </dsp:txBody>
      <dsp:txXfrm>
        <a:off x="0" y="70831"/>
        <a:ext cx="8305800" cy="3510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A72C4-5ECF-4A9D-8C28-A7531E7CCFB0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4E8BD-909E-4984-9BAD-36B7BF2CAE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5119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7112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yandex.ru/images/search?rpt=simage&amp;noreask=1&amp;source=qa&amp;text=%D0%9A%D0%BE%D0%BC%D1%81%D0%BE%D0%BC%D0%BE%D0%BB%D1%8C%D1%81%D0%BA%20%D0%98%D0%B2%D0%B0%D0%BD%D0%BE%D0%B2%D1%81%D0%BA%D0%B0%D1%8F%20%D0%BE%D0%B1%D0%BB%D0%B0%D1%81%D1%82%D1%8C&amp;stype=image&amp;lr=20610&amp;parent-reqid=1533889192250555-93268389392392550461010-sas1-6743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gif"/><Relationship Id="rId4" Type="http://schemas.openxmlformats.org/officeDocument/2006/relationships/hyperlink" Target="https://yandex.ru/maps/?text=%D0%9A%D0%BE%D0%BC%D1%81%D0%BE%D0%BC%D0%BE%D0%BB%D1%8C%D1%81%D0%BA&amp;spn=0.056,0.035&amp;ll=40.37761,57.027394&amp;source=entity_search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4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45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adm-komsomolsk.ru/" TargetMode="Externa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mail@finkoms.ivanovo.ru" TargetMode="External"/><Relationship Id="rId4" Type="http://schemas.openxmlformats.org/officeDocument/2006/relationships/hyperlink" Target="http://finkoms.ru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finkoms.ru/" TargetMode="Externa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712968" cy="1470025"/>
          </a:xfrm>
        </p:spPr>
        <p:txBody>
          <a:bodyPr>
            <a:prstTxWarp prst="textInflateTop">
              <a:avLst/>
            </a:prstTxWarp>
            <a:normAutofit/>
          </a:bodyPr>
          <a:lstStyle/>
          <a:p>
            <a:r>
              <a:rPr lang="ru-RU" sz="4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 ДЛЯ ГРАЖДАН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53112" y="2204864"/>
            <a:ext cx="4911376" cy="4464496"/>
          </a:xfrm>
        </p:spPr>
        <p:txBody>
          <a:bodyPr>
            <a:normAutofit fontScale="92500" lnSpcReduction="10000"/>
          </a:bodyPr>
          <a:lstStyle/>
          <a:p>
            <a:r>
              <a:rPr lang="ru-RU" sz="2600" b="1" dirty="0">
                <a:solidFill>
                  <a:srgbClr val="350EC2"/>
                </a:solidFill>
              </a:rPr>
              <a:t>К </a:t>
            </a:r>
            <a:r>
              <a:rPr lang="ru-RU" sz="2600" b="1" dirty="0" smtClean="0">
                <a:solidFill>
                  <a:srgbClr val="350EC2"/>
                </a:solidFill>
              </a:rPr>
              <a:t>решению Совета Комсомольского городского поселения от 19.04.2019 №256</a:t>
            </a:r>
          </a:p>
          <a:p>
            <a:r>
              <a:rPr lang="ru-RU" sz="2600" b="1" dirty="0" smtClean="0">
                <a:solidFill>
                  <a:srgbClr val="350EC2"/>
                </a:solidFill>
              </a:rPr>
              <a:t>«Об исполнении бюджета Комсомольского городского поселения за </a:t>
            </a:r>
            <a:r>
              <a:rPr lang="ru-RU" sz="2600" b="1" u="sng" dirty="0" smtClean="0">
                <a:solidFill>
                  <a:srgbClr val="350EC2"/>
                </a:solidFill>
              </a:rPr>
              <a:t>2018</a:t>
            </a:r>
            <a:r>
              <a:rPr lang="ru-RU" sz="2600" b="1" dirty="0" smtClean="0">
                <a:solidFill>
                  <a:srgbClr val="350EC2"/>
                </a:solidFill>
              </a:rPr>
              <a:t> год»</a:t>
            </a:r>
          </a:p>
          <a:p>
            <a:endParaRPr lang="ru-RU" dirty="0"/>
          </a:p>
          <a:p>
            <a:r>
              <a:rPr lang="ru-RU" sz="2100" b="1" dirty="0" smtClean="0">
                <a:solidFill>
                  <a:srgbClr val="00B050"/>
                </a:solidFill>
              </a:rPr>
              <a:t>Финансовое управление Администрации Комсомольского муниципального района</a:t>
            </a:r>
            <a:endParaRPr lang="ru-RU" sz="2100" dirty="0">
              <a:solidFill>
                <a:srgbClr val="00B050"/>
              </a:solidFill>
            </a:endParaRPr>
          </a:p>
          <a:p>
            <a:r>
              <a:rPr lang="en-US" sz="2100" b="1" dirty="0" smtClean="0">
                <a:solidFill>
                  <a:srgbClr val="00B050"/>
                </a:solidFill>
              </a:rPr>
              <a:t>mail@finkoms.ivanovo.ru</a:t>
            </a:r>
            <a:r>
              <a:rPr lang="ru-RU" sz="2100" b="1" dirty="0" smtClean="0">
                <a:solidFill>
                  <a:srgbClr val="00B050"/>
                </a:solidFill>
              </a:rPr>
              <a:t>, </a:t>
            </a:r>
            <a:r>
              <a:rPr lang="ru-RU" sz="2100" b="1" dirty="0">
                <a:solidFill>
                  <a:srgbClr val="00B050"/>
                </a:solidFill>
              </a:rPr>
              <a:t>тел. </a:t>
            </a:r>
            <a:r>
              <a:rPr lang="ru-RU" sz="2100" b="1" dirty="0" smtClean="0">
                <a:solidFill>
                  <a:srgbClr val="00B050"/>
                </a:solidFill>
              </a:rPr>
              <a:t>(49352</a:t>
            </a:r>
            <a:r>
              <a:rPr lang="en-US" sz="2100" b="1" dirty="0" smtClean="0">
                <a:solidFill>
                  <a:srgbClr val="00B050"/>
                </a:solidFill>
              </a:rPr>
              <a:t>)</a:t>
            </a:r>
            <a:r>
              <a:rPr lang="ru-RU" sz="2100" b="1" dirty="0" smtClean="0">
                <a:solidFill>
                  <a:srgbClr val="00B050"/>
                </a:solidFill>
              </a:rPr>
              <a:t>42361</a:t>
            </a:r>
            <a:endParaRPr lang="ru-RU" sz="2100" b="1" dirty="0">
              <a:solidFill>
                <a:srgbClr val="00B050"/>
              </a:solidFill>
            </a:endParaRPr>
          </a:p>
          <a:p>
            <a:r>
              <a:rPr lang="ru-RU" sz="2100" b="1" dirty="0" smtClean="0">
                <a:solidFill>
                  <a:srgbClr val="00B050"/>
                </a:solidFill>
              </a:rPr>
              <a:t>155150,Ивановская </a:t>
            </a:r>
            <a:r>
              <a:rPr lang="ru-RU" sz="2100" b="1" dirty="0">
                <a:solidFill>
                  <a:srgbClr val="00B050"/>
                </a:solidFill>
              </a:rPr>
              <a:t>область, </a:t>
            </a:r>
            <a:r>
              <a:rPr lang="ru-RU" sz="2100" b="1" dirty="0" smtClean="0">
                <a:solidFill>
                  <a:srgbClr val="00B050"/>
                </a:solidFill>
              </a:rPr>
              <a:t>г.Комсомольск, ул.50 лет ВЛКСМ, д.2</a:t>
            </a:r>
            <a:endParaRPr lang="ru-RU" sz="2100" b="1" dirty="0">
              <a:solidFill>
                <a:srgbClr val="00B050"/>
              </a:solidFill>
            </a:endParaRPr>
          </a:p>
          <a:p>
            <a:endParaRPr lang="ru-RU" dirty="0"/>
          </a:p>
        </p:txBody>
      </p:sp>
      <p:pic>
        <p:nvPicPr>
          <p:cNvPr id="8" name="Рисунок 7" descr="komsomol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988841"/>
            <a:ext cx="3782603" cy="2160240"/>
          </a:xfrm>
          <a:prstGeom prst="rect">
            <a:avLst/>
          </a:prstGeom>
        </p:spPr>
      </p:pic>
      <p:pic>
        <p:nvPicPr>
          <p:cNvPr id="65538" name="Picture 2" descr="http://adm-komsomolsk.ru/tinybrowser/images/2019/raznoe/img-20190806-wa0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149080"/>
            <a:ext cx="3275856" cy="2456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829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922114"/>
          </a:xfrm>
        </p:spPr>
        <p:txBody>
          <a:bodyPr>
            <a:no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Исполнение бюджета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Комсомольского городского поселения </a:t>
            </a:r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за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2018 </a:t>
            </a:r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10482923"/>
              </p:ext>
            </p:extLst>
          </p:nvPr>
        </p:nvGraphicFramePr>
        <p:xfrm>
          <a:off x="1416134" y="1268760"/>
          <a:ext cx="6264697" cy="17281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5752"/>
                <a:gridCol w="1211302"/>
                <a:gridCol w="1503527"/>
                <a:gridCol w="1754116"/>
              </a:tblGrid>
              <a:tr h="576064"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Плановое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Фактическое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% исполнения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Доходы,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72130,5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73973,0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103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Расходы,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</a:rPr>
                        <a:t>72130,5</a:t>
                      </a: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66627,4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4" descr="C:\Users\User\Desktop\фото\1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649679"/>
            <a:ext cx="2402383" cy="159910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Диаграмма 7"/>
          <p:cNvGraphicFramePr/>
          <p:nvPr/>
        </p:nvGraphicFramePr>
        <p:xfrm>
          <a:off x="323528" y="3356992"/>
          <a:ext cx="597666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7560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2492897"/>
          <a:ext cx="8352928" cy="864096"/>
        </p:xfrm>
        <a:graphic>
          <a:graphicData uri="http://schemas.openxmlformats.org/drawingml/2006/table">
            <a:tbl>
              <a:tblPr/>
              <a:tblGrid>
                <a:gridCol w="8352928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МУНИЦИПАЛЬНЫЙ ДОЛГ КОМСОМОЛЬСКОГО </a:t>
                      </a:r>
                      <a:r>
                        <a:rPr lang="ru-RU" sz="1600" b="1" cap="all" dirty="0" smtClean="0">
                          <a:latin typeface="Calibri"/>
                          <a:ea typeface="Calibri"/>
                          <a:cs typeface="Times New Roman"/>
                        </a:rPr>
                        <a:t>ГОРОДСКОГО ПОСЕЛЕНИЯ </a:t>
                      </a: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– ОБЯЗАТЕЛЬСТВА ПО ВОЗВРАТУ ВЗЯТЫХ В ДОЛГ ДЕНЕЖНЫХ СРЕДСТВ И ПО ПРЕДОСТАВЛЕННЫМ МУНИЦИПАЛЬНЫМ ГАРАНТИЯМ -  отсутствует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007" marR="56007" marT="0" marB="0">
                    <a:lnL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27784" y="836712"/>
          <a:ext cx="6264696" cy="5779549"/>
        </p:xfrm>
        <a:graphic>
          <a:graphicData uri="http://schemas.openxmlformats.org/drawingml/2006/table">
            <a:tbl>
              <a:tblPr/>
              <a:tblGrid>
                <a:gridCol w="3416409"/>
                <a:gridCol w="124050"/>
                <a:gridCol w="2724237"/>
              </a:tblGrid>
              <a:tr h="1536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ЦЕЛИ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ФИНАНСИРОВАНИЕ ДЕФИЦИТА БЮДЖЕТА КОМСОМОЛЬСКОГО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–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ПОГАШЕНИЕ ДОЛГОВЫХ ОБЯЗАТЕЛЬСТВ – 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СПОСОБЫ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ПРИВЛЕЧЕНИЕ КРЕДИТОВ БАНКОВ – 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-КРЕДИТЫ ИЗ ОБЛАСТНОГО БЮДЖЕТА –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-КРЕДИТЫ ИЗ БЮДЖЕТА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РАЙОНА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1996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7123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Предельные объемы муниципального долга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регулируются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Бюджетным кодексом Российской Федерации.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Муниципальный долг не должен превышать собственные доходы бюджета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Расходы на обслуживание муниципального долга (уплата процентов по займам) не может превышать 15% расходов бюджета за исключением субвенций из областного бюджета.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2017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году расходов на обслуживание муниципального долга в бюджете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</a:t>
                      </a:r>
                      <a:r>
                        <a:rPr lang="ru-RU" sz="1200" b="1" cap="all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не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предусмотрены</a:t>
                      </a:r>
                      <a:r>
                        <a:rPr lang="ru-RU" sz="1000" b="1" cap="all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 anchor="ctr">
                    <a:lnL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4273" name="Рисунок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2333625" cy="1751013"/>
          </a:xfrm>
          <a:prstGeom prst="rect">
            <a:avLst/>
          </a:prstGeom>
          <a:noFill/>
        </p:spPr>
      </p:pic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0" y="103257"/>
            <a:ext cx="8659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МУНИЦИПАЛЬНЫЙ ДОЛГ КОМСОМОЛЬСКОГО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ГОРОДСКОГО ПОСЕЛЕНИЯ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 2018г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Autofit/>
          </a:bodyPr>
          <a:lstStyle/>
          <a:p>
            <a:r>
              <a:rPr lang="ru-RU" sz="25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Доходы бюджета </a:t>
            </a:r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Комсомольского городского поселения</a:t>
            </a:r>
            <a:endParaRPr lang="ru-RU" sz="25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1052736"/>
            <a:ext cx="2520280" cy="864096"/>
          </a:xfrm>
          <a:prstGeom prst="roundRect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25313" y="1052736"/>
            <a:ext cx="2520280" cy="864096"/>
          </a:xfrm>
          <a:prstGeom prst="roundRect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Неналоговые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00192" y="1052736"/>
            <a:ext cx="2520280" cy="864096"/>
          </a:xfrm>
          <a:prstGeom prst="roundRect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Безвозмездные поступления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8167" y="1976792"/>
            <a:ext cx="2525819" cy="102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доходы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физических лиц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3212976"/>
            <a:ext cx="2525819" cy="648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имущество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физических лиц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4077072"/>
            <a:ext cx="2525819" cy="10081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Акцизы по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подакцизным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товарам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149080"/>
            <a:ext cx="136815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395536" y="5301208"/>
            <a:ext cx="2525819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Земельный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31840" y="2002090"/>
            <a:ext cx="2880320" cy="6348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сдачи имущества, находящегося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31840" y="2708921"/>
            <a:ext cx="2880320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продажи земельных участков, находящихся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429000"/>
            <a:ext cx="2865810" cy="50405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6134682" y="2002090"/>
            <a:ext cx="2851300" cy="838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Дотации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Российской Федерации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34682" y="3027895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Субсидии Бюджетам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бюджетной системы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 (межбюджетные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субсидии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134682" y="4139192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Субвенции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РФ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152428" y="5301208"/>
            <a:ext cx="2851300" cy="7588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Иные межбюджетные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трансферты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131840" y="4005064"/>
            <a:ext cx="2880320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Штрафы, санкции, возмещение ущерба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процесс 24"/>
          <p:cNvSpPr/>
          <p:nvPr/>
        </p:nvSpPr>
        <p:spPr>
          <a:xfrm>
            <a:off x="3131840" y="4581128"/>
            <a:ext cx="2880320" cy="1008112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реализации имущества, находящегося в муниципальной собственности (за исключением движимого имущества муниципальных унитарных предприятий, в т.ч. казенных)</a:t>
            </a:r>
            <a:endParaRPr lang="ru-RU" sz="1200" dirty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03848" y="5805264"/>
            <a:ext cx="2808312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поступления от денежных взысканий (штрафов) и иных сумм в возмещение ущерба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https://pbs.twimg.com/media/D62UsBcW4AItys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5373216"/>
            <a:ext cx="1154683" cy="691655"/>
          </a:xfrm>
          <a:prstGeom prst="rect">
            <a:avLst/>
          </a:prstGeom>
          <a:noFill/>
        </p:spPr>
      </p:pic>
      <p:sp>
        <p:nvSpPr>
          <p:cNvPr id="44036" name="AutoShape 4" descr="https://estatesale.com.ua/wp-content/uploads/2017/04/wpid-18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8" name="AutoShape 6" descr="https://estatesale.com.ua/wp-content/uploads/2017/04/wpid-18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40" name="Picture 8" descr="https://znaj.ua/images/2016/07/28/524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212976"/>
            <a:ext cx="864096" cy="576064"/>
          </a:xfrm>
          <a:prstGeom prst="rect">
            <a:avLst/>
          </a:prstGeom>
          <a:noFill/>
        </p:spPr>
      </p:pic>
      <p:pic>
        <p:nvPicPr>
          <p:cNvPr id="44042" name="Picture 10" descr="https://www.2do2go.ru/uploads/30fbacc2ac7305d8bca300b61a88211f_w875_h6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2060848"/>
            <a:ext cx="1368152" cy="938161"/>
          </a:xfrm>
          <a:prstGeom prst="rect">
            <a:avLst/>
          </a:prstGeom>
          <a:noFill/>
        </p:spPr>
      </p:pic>
      <p:pic>
        <p:nvPicPr>
          <p:cNvPr id="44044" name="Picture 12" descr="https://st.joinsport.io/news/1007650/5bf2572a779ee_910x6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3068960"/>
            <a:ext cx="1224136" cy="889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7666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12968" cy="432048"/>
          </a:xfrm>
        </p:spPr>
        <p:txBody>
          <a:bodyPr>
            <a:normAutofit/>
          </a:bodyPr>
          <a:lstStyle/>
          <a:p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налоговых доходов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2017-2018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гг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, 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5832" y="3861048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Исполнение по налоговым доходам бюджета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КГП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за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2017-2018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год,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млн.руб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683568" y="620689"/>
          <a:ext cx="7992888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539552" y="4293096"/>
          <a:ext cx="7920880" cy="2287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38179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57200" y="704088"/>
          <a:ext cx="8305800" cy="492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1340765"/>
          <a:ext cx="8640959" cy="4535700"/>
        </p:xfrm>
        <a:graphic>
          <a:graphicData uri="http://schemas.openxmlformats.org/drawingml/2006/table">
            <a:tbl>
              <a:tblPr/>
              <a:tblGrid>
                <a:gridCol w="1670586"/>
                <a:gridCol w="1136474"/>
                <a:gridCol w="681884"/>
                <a:gridCol w="757650"/>
                <a:gridCol w="681884"/>
                <a:gridCol w="454590"/>
                <a:gridCol w="479569"/>
                <a:gridCol w="714924"/>
                <a:gridCol w="2063398"/>
              </a:tblGrid>
              <a:tr h="694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КБК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 2018 год, руб.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Отклонение фактических значений показателей доходов от их первоначально утвержденных  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Причины отклонений фактических значений показателей расходов от  первоначально утвержденных  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(указываются причины, если отклонение 5% и более)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13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2018 год (Решение № 158 от 08.12.2017 в первоначальной редакции), руб.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2018 год (Решение № 158 от 08.12.2017 в редакции от 21.12.2018 № 232), руб.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19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НАЛОГОВЫЕ И НЕНАЛОГОВЫЕ ДОХОДЫ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10000000000000000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43 489 057,80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43 941 280,91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46 137 964,34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106,1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105,0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2 648 906,54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10102000010000110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35 462 500,00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35 598 951,67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37 941 215,21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107,0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106,6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2 478 715,21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10302000010000110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830 834,80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886 669,15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897 688,77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108,0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101,2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66 853,97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Увеличение плана произведено по данным главного администратора доходов , в связи с изменением ставок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Единый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сельскохозяйственный налог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10503000010000110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35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10601000000000100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1 100 000,00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1 278 362,65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1 416 465,95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128,8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110,8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316 465,95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Первоначальный план предоставлен главным администратором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доходов-ФНС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в течении года произведена корректировка в сторону увеличения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35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10606000000000100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3 250 000,00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2 890 704,83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2 503 735,16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77,0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86,6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-746 264,84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Первоначальный план предоставлен главным администратором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доходов-ФНС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в течении года произведена корректировка в сторону уменьшения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сдачи в аренду имущества, находящегося в государственной и муниципальной собственности 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11105000000000120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2 732 223,00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2 767 368,81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2 795 115,91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102,3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101,0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62 892,91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Перевыполнение плана произведено за счет заключения  дополнительных договоров по аренде в течении года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8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от государственных и муниципальных унитарных предприятий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11107000000000120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1520" y="620688"/>
          <a:ext cx="8640959" cy="5995844"/>
        </p:xfrm>
        <a:graphic>
          <a:graphicData uri="http://schemas.openxmlformats.org/drawingml/2006/table">
            <a:tbl>
              <a:tblPr/>
              <a:tblGrid>
                <a:gridCol w="1670586"/>
                <a:gridCol w="1136474"/>
                <a:gridCol w="681884"/>
                <a:gridCol w="757650"/>
                <a:gridCol w="681884"/>
                <a:gridCol w="454590"/>
                <a:gridCol w="479569"/>
                <a:gridCol w="714924"/>
                <a:gridCol w="2063398"/>
              </a:tblGrid>
              <a:tr h="48616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Прочие доходы от использования имущества и прав, находящихся в государственной и муниципальной собственности (за исключением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11109000000000100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385 062,19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391 003,57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391 003,57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8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11301000000000130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113 500,00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195 832,20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196 420,20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30,4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100,3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82 920,20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Невыполнение плана за счет передачи полномочий с городского поселения на район в течении 2017 года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8616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реализации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11402000000000000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земельных участков, находящихся в государственной и муниципальной собственности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11406000000000430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246 414,97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262 034,45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106,3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262 034,45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Незапланированная продажа земельных участков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2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Денежные взыскания (штрафы) за нарушение законодательства Российской Федерации о контрактной системе в сфере закупок товаров, работ, услуг для обеспечения государственных и муниципальных нужд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11633000000000140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14 421,68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48 026,94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333,0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48 026,94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8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Прочие поступления от денежных взысканий (штрафов) и иных сумм в возмещение ущерба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11690000000000140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62 554,95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77 261,75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77 261,75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78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20000000000000000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10 967 808,00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28 189 262,00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27 835 057,59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253,8 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98,7 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16 867 249,59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 счет дополнительных поступлений безвозмездных поступлений в течении года: субсидия на дорожную деятельность 7000000руб., субсидия на софинансирование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кап.вложений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-8546775руб.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8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Дотации бюджетам бюджетной системы Российской Федерации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20201000000000151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5 703 800,00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6 413 650,00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6 413 650,00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112,4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709 850,00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Субсидии бюджетам бюджетной системы Российской Федерации (межбюджетные субсидии)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20202000000000151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5 264 008,00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21 775 612,00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21 421 407,59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406,9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98,4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16 157 399,59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512" y="1052736"/>
          <a:ext cx="8640959" cy="2119522"/>
        </p:xfrm>
        <a:graphic>
          <a:graphicData uri="http://schemas.openxmlformats.org/drawingml/2006/table">
            <a:tbl>
              <a:tblPr/>
              <a:tblGrid>
                <a:gridCol w="1670586"/>
                <a:gridCol w="1136474"/>
                <a:gridCol w="681884"/>
                <a:gridCol w="757650"/>
                <a:gridCol w="681884"/>
                <a:gridCol w="454590"/>
                <a:gridCol w="479569"/>
                <a:gridCol w="714924"/>
                <a:gridCol w="2063398"/>
              </a:tblGrid>
              <a:tr h="138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Субвенции бюджетам бюджетной системы Российской Федерации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20203000000000151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8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 от негосударственных организаций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20405000000000100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35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бюджетов городских поселений от возврата  организациями остатков субсидий прошлых лет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21805000130000100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12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Возврат остатков субсидий, субвенций и иных межбюджетных трансфертов, имеющих целевое назначение, прошлых лет из бюджетов муниципальных районов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21905000050000151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бюджета - Всего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85000000000000000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54 456 865,80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72 130 542,91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73 973 021,93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135,8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102,6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19 516 156,13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504056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неналоговых доходов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2017-2018 гг.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4509120"/>
            <a:ext cx="849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Исполнение по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неналоговым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доходам бюджета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КГП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за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2018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год,млн.руб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323528" y="4869160"/>
          <a:ext cx="8640960" cy="1584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467544" y="692696"/>
          <a:ext cx="8352928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66888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8072"/>
          </a:xfrm>
        </p:spPr>
        <p:txBody>
          <a:bodyPr>
            <a:noAutofit/>
          </a:bodyPr>
          <a:lstStyle/>
          <a:p>
            <a:pPr algn="ctr"/>
            <a:r>
              <a:rPr lang="ru-RU" sz="21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безвозмездных поступлений в бюджет </a:t>
            </a:r>
            <a:r>
              <a:rPr lang="ru-RU" sz="21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КГП </a:t>
            </a:r>
            <a:r>
              <a:rPr lang="ru-RU" sz="21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в </a:t>
            </a:r>
            <a:r>
              <a:rPr lang="ru-RU" sz="21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2017-2018 гг.</a:t>
            </a:r>
            <a:endParaRPr lang="ru-RU" sz="21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33509959"/>
              </p:ext>
            </p:extLst>
          </p:nvPr>
        </p:nvGraphicFramePr>
        <p:xfrm>
          <a:off x="4644008" y="1124744"/>
          <a:ext cx="4499992" cy="2040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386104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Исполнение по </a:t>
            </a:r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безвозмездным поступлениям в бюджет КГП за 2018 </a:t>
            </a:r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год, </a:t>
            </a:r>
            <a:r>
              <a:rPr lang="ru-RU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тыс.руб</a:t>
            </a:r>
            <a:endParaRPr lang="ru-RU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0" y="692696"/>
          <a:ext cx="9143999" cy="316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395537" y="4149079"/>
          <a:ext cx="8280920" cy="2376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422188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Расходы бюджета </a:t>
            </a:r>
            <a:r>
              <a:rPr lang="ru-RU" sz="2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Комсомольского городского поселения</a:t>
            </a:r>
            <a:endParaRPr lang="ru-RU" sz="2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3553" name="Рисунок 32" descr="slide23-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5589240"/>
            <a:ext cx="1733550" cy="942975"/>
          </a:xfrm>
          <a:prstGeom prst="rect">
            <a:avLst/>
          </a:prstGeom>
          <a:noFill/>
        </p:spPr>
      </p:pic>
      <p:pic>
        <p:nvPicPr>
          <p:cNvPr id="23562" name="Рисунок 2" descr="6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708920"/>
            <a:ext cx="1524000" cy="962025"/>
          </a:xfrm>
          <a:prstGeom prst="rect">
            <a:avLst/>
          </a:prstGeom>
          <a:noFill/>
        </p:spPr>
      </p:pic>
      <p:pic>
        <p:nvPicPr>
          <p:cNvPr id="23556" name="Рисунок 9" descr="2769890274_4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4869160"/>
            <a:ext cx="1428750" cy="1122362"/>
          </a:xfrm>
          <a:prstGeom prst="rect">
            <a:avLst/>
          </a:prstGeom>
          <a:noFill/>
        </p:spPr>
      </p:pic>
      <p:pic>
        <p:nvPicPr>
          <p:cNvPr id="23554" name="Рисунок 1" descr="9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3717032"/>
            <a:ext cx="1504950" cy="857250"/>
          </a:xfrm>
          <a:prstGeom prst="rect">
            <a:avLst/>
          </a:prstGeom>
          <a:noFill/>
        </p:spPr>
      </p:pic>
      <p:pic>
        <p:nvPicPr>
          <p:cNvPr id="23560" name="Рисунок 10" descr="dace20fb37b63309b70fd901256ab28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3648" y="2708920"/>
            <a:ext cx="1657350" cy="974725"/>
          </a:xfrm>
          <a:prstGeom prst="rect">
            <a:avLst/>
          </a:prstGeom>
          <a:noFill/>
        </p:spPr>
      </p:pic>
      <p:pic>
        <p:nvPicPr>
          <p:cNvPr id="23561" name="Рисунок 13" descr="0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1988840"/>
            <a:ext cx="1504950" cy="949325"/>
          </a:xfrm>
          <a:prstGeom prst="rect">
            <a:avLst/>
          </a:prstGeom>
          <a:noFill/>
        </p:spPr>
      </p:pic>
      <p:pic>
        <p:nvPicPr>
          <p:cNvPr id="23555" name="Рисунок 6" descr="203739-frederika_1400x105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19672" y="4941168"/>
            <a:ext cx="1533525" cy="1152525"/>
          </a:xfrm>
          <a:prstGeom prst="rect">
            <a:avLst/>
          </a:prstGeom>
          <a:noFill/>
        </p:spPr>
      </p:pic>
      <p:sp>
        <p:nvSpPr>
          <p:cNvPr id="23563" name="AutoShape 11"/>
          <p:cNvSpPr>
            <a:spLocks noChangeArrowheads="1"/>
          </p:cNvSpPr>
          <p:nvPr/>
        </p:nvSpPr>
        <p:spPr bwMode="auto">
          <a:xfrm>
            <a:off x="4427984" y="2996952"/>
            <a:ext cx="504056" cy="624458"/>
          </a:xfrm>
          <a:prstGeom prst="upArrow">
            <a:avLst>
              <a:gd name="adj1" fmla="val 50000"/>
              <a:gd name="adj2" fmla="val 341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4427984" y="4797152"/>
            <a:ext cx="491108" cy="666750"/>
          </a:xfrm>
          <a:prstGeom prst="downArrow">
            <a:avLst>
              <a:gd name="adj1" fmla="val 50000"/>
              <a:gd name="adj2" fmla="val 3977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>
            <a:off x="5148064" y="2924944"/>
            <a:ext cx="704850" cy="66675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9" name="AutoShape 7"/>
          <p:cNvSpPr>
            <a:spLocks noChangeArrowheads="1"/>
          </p:cNvSpPr>
          <p:nvPr/>
        </p:nvSpPr>
        <p:spPr bwMode="auto">
          <a:xfrm rot="10800000">
            <a:off x="3275856" y="4725144"/>
            <a:ext cx="936104" cy="792088"/>
          </a:xfrm>
          <a:custGeom>
            <a:avLst/>
            <a:gdLst>
              <a:gd name="G0" fmla="+- 14383 0 0"/>
              <a:gd name="G1" fmla="+- 3529 0 0"/>
              <a:gd name="G2" fmla="+- 12158 0 3529"/>
              <a:gd name="G3" fmla="+- G2 0 3529"/>
              <a:gd name="G4" fmla="*/ G3 32768 32059"/>
              <a:gd name="G5" fmla="*/ G4 1 2"/>
              <a:gd name="G6" fmla="+- 21600 0 14383"/>
              <a:gd name="G7" fmla="*/ G6 3529 6079"/>
              <a:gd name="G8" fmla="+- G7 14383 0"/>
              <a:gd name="T0" fmla="*/ 14383 w 21600"/>
              <a:gd name="T1" fmla="*/ 0 h 21600"/>
              <a:gd name="T2" fmla="*/ 14383 w 21600"/>
              <a:gd name="T3" fmla="*/ 12158 h 21600"/>
              <a:gd name="T4" fmla="*/ 260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4383" y="0"/>
                </a:lnTo>
                <a:lnTo>
                  <a:pt x="14383" y="3529"/>
                </a:lnTo>
                <a:lnTo>
                  <a:pt x="12427" y="3529"/>
                </a:lnTo>
                <a:cubicBezTo>
                  <a:pt x="5564" y="3529"/>
                  <a:pt x="0" y="7392"/>
                  <a:pt x="0" y="12158"/>
                </a:cubicBezTo>
                <a:lnTo>
                  <a:pt x="0" y="21600"/>
                </a:lnTo>
                <a:lnTo>
                  <a:pt x="5213" y="21600"/>
                </a:lnTo>
                <a:lnTo>
                  <a:pt x="5213" y="12158"/>
                </a:lnTo>
                <a:cubicBezTo>
                  <a:pt x="5213" y="10209"/>
                  <a:pt x="8443" y="8629"/>
                  <a:pt x="12427" y="8629"/>
                </a:cubicBezTo>
                <a:lnTo>
                  <a:pt x="14383" y="8629"/>
                </a:lnTo>
                <a:lnTo>
                  <a:pt x="14383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 rot="5400000">
            <a:off x="5273030" y="4744194"/>
            <a:ext cx="704850" cy="6667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5" name="AutoShape 13"/>
          <p:cNvSpPr>
            <a:spLocks noChangeArrowheads="1"/>
          </p:cNvSpPr>
          <p:nvPr/>
        </p:nvSpPr>
        <p:spPr bwMode="auto">
          <a:xfrm rot="16200000">
            <a:off x="3381201" y="2891606"/>
            <a:ext cx="714375" cy="7810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323528" y="544100"/>
            <a:ext cx="8208912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0" y="1400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34871" y="1052736"/>
            <a:ext cx="4074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Куда расходуются средства бюджета?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6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351838" cy="792163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Что такое бюджет для граждан?</a:t>
            </a:r>
            <a:endParaRPr lang="ru-RU" sz="4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980728"/>
            <a:ext cx="6048672" cy="596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defRPr/>
            </a:pPr>
            <a:r>
              <a:rPr lang="ru-RU" sz="1600" b="1" dirty="0">
                <a:latin typeface="Trebuchet MS" pitchFamily="34" charset="0"/>
              </a:rPr>
              <a:t>Уважаемые  жители </a:t>
            </a:r>
            <a:r>
              <a:rPr lang="ru-RU" sz="1600" b="1" dirty="0" smtClean="0">
                <a:latin typeface="Trebuchet MS" pitchFamily="34" charset="0"/>
              </a:rPr>
              <a:t>г. Комсомольск и Комсомольского района! </a:t>
            </a:r>
            <a:r>
              <a:rPr lang="ru-RU" sz="1600" dirty="0" smtClean="0">
                <a:latin typeface="Trebuchet MS" pitchFamily="34" charset="0"/>
              </a:rPr>
              <a:t>         </a:t>
            </a:r>
            <a:endParaRPr lang="ru-RU" sz="1600" dirty="0">
              <a:latin typeface="Trebuchet MS" pitchFamily="34" charset="0"/>
            </a:endParaRP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Сегодня большое внимание уделяется теме информационной открытости, и прежде всего в сфере бюджетной политики. Эффективное использование бюджетных средств на благо </a:t>
            </a:r>
            <a:r>
              <a:rPr lang="ru-RU" sz="1500" dirty="0" smtClean="0">
                <a:latin typeface="Trebuchet MS" pitchFamily="34" charset="0"/>
              </a:rPr>
              <a:t>города и района</a:t>
            </a:r>
            <a:r>
              <a:rPr lang="ru-RU" sz="1500" dirty="0">
                <a:latin typeface="Trebuchet MS" pitchFamily="34" charset="0"/>
              </a:rPr>
              <a:t>, с учетом приоритетов, определяемых жителями,  недопустимость коррупции - важнейшие задачи, которые необходимо решать, объединяя усилия.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«Бюджет для граждан»</a:t>
            </a:r>
            <a:r>
              <a:rPr lang="en-US" sz="1500" dirty="0">
                <a:latin typeface="Trebuchet MS" pitchFamily="34" charset="0"/>
              </a:rPr>
              <a:t> </a:t>
            </a:r>
            <a:r>
              <a:rPr lang="ru-RU" sz="1500" dirty="0">
                <a:latin typeface="Trebuchet MS" pitchFamily="34" charset="0"/>
              </a:rPr>
              <a:t>познакомит вас с основными целями, задачами и приоритетными направлениями бюджетной политики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основными условиями формирования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источниками доходов и обоснованиями расходов бюджета.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 Эта информация позволит каждому жителю самостоятельно разобраться, каким образом расходуются бюджетные средства, какие задачи решаются при помощи этих средств, и как бюджетная политика влияет на развитие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на улучшение качества жизни населения.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Уже сегодня информация о всех стадиях бюджетного процесса, о плановых показателях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  </a:t>
            </a:r>
            <a:r>
              <a:rPr lang="ru-RU" sz="1500" dirty="0">
                <a:latin typeface="Trebuchet MS" pitchFamily="34" charset="0"/>
              </a:rPr>
              <a:t>и его исполнении доступна для всех заинтересованных пользователей и размещается на официальном сайте </a:t>
            </a:r>
            <a:r>
              <a:rPr lang="ru-RU" sz="1500" dirty="0" smtClean="0">
                <a:latin typeface="Trebuchet MS" pitchFamily="34" charset="0"/>
              </a:rPr>
              <a:t>финансового управления Администрации Комсомольского муниципального района.</a:t>
            </a:r>
            <a:endParaRPr lang="ru-RU" sz="1500" dirty="0">
              <a:latin typeface="Trebuchet MS" pitchFamily="34" charset="0"/>
            </a:endParaRPr>
          </a:p>
        </p:txBody>
      </p:sp>
      <p:pic>
        <p:nvPicPr>
          <p:cNvPr id="6" name="Рисунок 5" descr="5ca44c65b1b7ebfac6d96acb77a4ad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2544819" cy="2141041"/>
          </a:xfrm>
          <a:prstGeom prst="rect">
            <a:avLst/>
          </a:prstGeom>
        </p:spPr>
      </p:pic>
      <p:pic>
        <p:nvPicPr>
          <p:cNvPr id="7" name="Рисунок 6" descr="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903389"/>
            <a:ext cx="2592287" cy="23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388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980728"/>
          <a:ext cx="9144000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1520" y="1771524"/>
          <a:ext cx="8712967" cy="4506630"/>
        </p:xfrm>
        <a:graphic>
          <a:graphicData uri="http://schemas.openxmlformats.org/drawingml/2006/table">
            <a:tbl>
              <a:tblPr/>
              <a:tblGrid>
                <a:gridCol w="1656184"/>
                <a:gridCol w="504056"/>
                <a:gridCol w="864096"/>
                <a:gridCol w="936104"/>
                <a:gridCol w="936104"/>
                <a:gridCol w="648072"/>
                <a:gridCol w="576064"/>
                <a:gridCol w="720080"/>
                <a:gridCol w="1872207"/>
              </a:tblGrid>
              <a:tr h="20941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Раздел/подраздел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5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2018 год, руб.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5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Отклонение фактических значений показателей доходов от их первоначально утвержденных  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Причины отклонений фактических значений показателей расходов от их первоначально утвержденных  </a:t>
                      </a:r>
                      <a:b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(указываются причины, если отклонение 5% и более)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22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2018 год (Решение №158 от 08.12.2017 в первоначальной редакции), руб.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2018 год (Решение № 158 от 08.12.2017 в редакции от 19.04.2019 № 256), руб.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2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`0100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720 740,00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967 644,97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790 131,28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109,6%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81,7%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69 391,3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Экономия по данному разделу объясняется отсутствием судебных исков на возмещение причиненного вреда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7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Другие общегосударственные вопросы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`0113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720 740,00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967 644,97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790 131,28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109,6%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81,7%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69 391,3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1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25 000,00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129 213,73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129 213,73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516,9%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104 213,7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Экономия по данному разделу объясняется отсутствием расходов по предупреждению и ликвидации последствий ЧС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6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Защита населения и территории от последствий чрезвычайных ситуаций природного и техногенного характера, гражданская оборона</a:t>
                      </a:r>
                    </a:p>
                  </a:txBody>
                  <a:tcPr marL="72000" marR="5103" marT="5103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`0309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25 000,00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4 950,00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4 950,00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19,8%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-20 050,0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20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Оеспечение пожарной безопасности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`0310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124 263,73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124 263,73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124 263,7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207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5 066 041,45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13 032 132,83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12 492 603,10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246,6%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95,9%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7 426 561,7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Выделение дополнительных ассигнований из областного бюджета на ремонт улично-дорожной сети в г.Комсомольск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20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Дорожное хозяйство (дорожные фонды)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`0409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4 647 981,45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11 921 855,99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11 866 021,10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255,3%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99,5%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7 218 039,7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3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Другие вопросы в области национальной экономики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`0412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418 060,00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1 110 276,84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626 582,00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149,9%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56,4%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208 522,0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0254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512" y="1124744"/>
          <a:ext cx="8712967" cy="3789069"/>
        </p:xfrm>
        <a:graphic>
          <a:graphicData uri="http://schemas.openxmlformats.org/drawingml/2006/table">
            <a:tbl>
              <a:tblPr/>
              <a:tblGrid>
                <a:gridCol w="1656184"/>
                <a:gridCol w="504056"/>
                <a:gridCol w="864096"/>
                <a:gridCol w="936104"/>
                <a:gridCol w="936104"/>
                <a:gridCol w="648072"/>
                <a:gridCol w="576064"/>
                <a:gridCol w="720080"/>
                <a:gridCol w="1872207"/>
              </a:tblGrid>
              <a:tr h="1320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25 919 196,95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33 835 002,02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29 142 976,64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112,4%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86,1%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3 223 779,7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Выделение дополнительных ассигнований из областного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бюджета 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 обеспечение мероприятий по формированию современной городской среды, ремонт дворовых и общественных территорий, обустройство мест массового отдыха населения (городские парки) 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7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Жилищное хозяйство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`0501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997 918,32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1 537 946,92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1 451 503,20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145,5%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94,4%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453 584,9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207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Коммунальное хозяйство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10 653 641,00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19 114 655,83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15 230 323,39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143,0%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79,7%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4 576 682,4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207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Благоустройство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14 123 637,63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13 140 749,36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12 461 150,05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88,2%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94,8%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-1 662 487,6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17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Другие вопросы в области жилищно-коммунального хозяйства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`0505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144 000,00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41 649,91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-144 000,0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20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 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`0800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22 638 687,40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24 078 342,34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23 984 310,34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105,9%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99,6%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1 345 622,9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Выделены дополнительные средства из областного бюджета на поэтапное доведение средней заработной платы работникам культуры до средней заработной платы Ивановской области, на ремонтные работы МКУ "Городской Дом культуры"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0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`0801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22 638 687,40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24 078 342,34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23 984 310,34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105,9%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99,6%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1 345 622,9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20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87 200,00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88 207,02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88 207,02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101,2%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1 007,0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Выделены дополнительные средства из областного бюджета на обеспечение предоставления жилых помещений детям-сиротам и детям, оставшимся без попечения родителей, лицам из их числа по договорам найма специализированных жилых помещений (приобретение 2 квартир детям - сиротам)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207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Пенсионное обеспечение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1001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87 200,00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88 207,02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88 207,02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101,2%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1 007,0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066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Охрана семьи и детства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1004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2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54 456 865,80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72 130 542,91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66 627 442,11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122,3%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92,4%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12 170 576,3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78098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Структура расходов бюджета района</a:t>
            </a:r>
            <a:b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по отраслям за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2018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год,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тыс.руб.</a:t>
            </a:r>
            <a:endParaRPr lang="ru-RU" sz="2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95536" y="980728"/>
          <a:ext cx="842493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68721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712968" cy="1224136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Комсомольского городского поселения</a:t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средств,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23345455"/>
              </p:ext>
            </p:extLst>
          </p:nvPr>
        </p:nvGraphicFramePr>
        <p:xfrm>
          <a:off x="323528" y="1844824"/>
          <a:ext cx="8424937" cy="2708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8402"/>
                <a:gridCol w="1249481"/>
                <a:gridCol w="1745850"/>
                <a:gridCol w="1317946"/>
                <a:gridCol w="1253258"/>
              </a:tblGrid>
              <a:tr h="2828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 (отчет)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 план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 </a:t>
                      </a:r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7182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Финансовое управление Администрации Комсомольского муниципального района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19 586,9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078,3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984,3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99,6%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Администрация Комсомольского муниципального  района Ивановской области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45 770,3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052,2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643,1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88,7%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143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65 357,2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72 130,5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66 627,4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94,2%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563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92088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за 2018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 ,%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533800841"/>
              </p:ext>
            </p:extLst>
          </p:nvPr>
        </p:nvGraphicFramePr>
        <p:xfrm>
          <a:off x="395536" y="1196752"/>
          <a:ext cx="835292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9103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08712" cy="114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ru-RU" sz="1600" dirty="0" smtClean="0">
                <a:solidFill>
                  <a:schemeClr val="tx1"/>
                </a:solidFill>
              </a:rPr>
              <a:t>Бюджет Комсомольского городского поселения по расходам формируется и исполняется по </a:t>
            </a:r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программам</a:t>
            </a:r>
            <a:r>
              <a:rPr lang="ru-RU" sz="1600" dirty="0" smtClean="0">
                <a:solidFill>
                  <a:schemeClr val="tx1"/>
                </a:solidFill>
              </a:rPr>
              <a:t> в соответствии с Бюджетным кодексом Российской Федерации. 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264" y="1757075"/>
            <a:ext cx="6336704" cy="17040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Муниципальная программа </a:t>
            </a:r>
            <a:r>
              <a:rPr lang="ru-RU" sz="1600" dirty="0" smtClean="0">
                <a:solidFill>
                  <a:schemeClr val="tx1"/>
                </a:solidFill>
              </a:rPr>
              <a:t>- </a:t>
            </a:r>
            <a:r>
              <a:rPr lang="ru-RU" sz="1600" dirty="0">
                <a:solidFill>
                  <a:schemeClr val="tx1"/>
                </a:solidFill>
              </a:rPr>
              <a:t>увязанный по ресурсам, </a:t>
            </a:r>
            <a:r>
              <a:rPr lang="ru-RU" sz="1600" dirty="0" smtClean="0">
                <a:solidFill>
                  <a:schemeClr val="tx1"/>
                </a:solidFill>
              </a:rPr>
              <a:t>исполнителям </a:t>
            </a:r>
            <a:r>
              <a:rPr lang="ru-RU" sz="1600" dirty="0">
                <a:solidFill>
                  <a:schemeClr val="tx1"/>
                </a:solidFill>
              </a:rPr>
              <a:t>и срокам осуществления комплекс мероприятий, направленный на достижение целей и наиболее эффективное решение задач социально-экономического развития </a:t>
            </a:r>
            <a:r>
              <a:rPr lang="ru-RU" sz="1600" dirty="0" smtClean="0">
                <a:solidFill>
                  <a:schemeClr val="tx1"/>
                </a:solidFill>
              </a:rPr>
              <a:t>Комсомольского городского поселения.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264" y="3933056"/>
            <a:ext cx="3330616" cy="2575136"/>
          </a:xfrm>
          <a:prstGeom prst="rect">
            <a:avLst/>
          </a:prstGeom>
          <a:solidFill>
            <a:srgbClr val="BBE5CE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Является </a:t>
            </a:r>
            <a:r>
              <a:rPr lang="ru-RU" sz="1600" u="sng" dirty="0" smtClean="0">
                <a:solidFill>
                  <a:schemeClr val="tx1"/>
                </a:solidFill>
              </a:rPr>
              <a:t>главным </a:t>
            </a:r>
            <a:r>
              <a:rPr lang="ru-RU" sz="1600" u="sng" dirty="0">
                <a:solidFill>
                  <a:schemeClr val="tx1"/>
                </a:solidFill>
              </a:rPr>
              <a:t>инструментом</a:t>
            </a:r>
            <a:r>
              <a:rPr lang="ru-RU" sz="1600" dirty="0">
                <a:solidFill>
                  <a:schemeClr val="tx1"/>
                </a:solidFill>
              </a:rPr>
              <a:t>, который должен обеспечить повышение результативности и эффективности бюджетных расходов, ориентированности на достижение целей муниципальной  </a:t>
            </a:r>
            <a:r>
              <a:rPr lang="ru-RU" sz="1600" dirty="0" smtClean="0">
                <a:solidFill>
                  <a:schemeClr val="tx1"/>
                </a:solidFill>
              </a:rPr>
              <a:t>политики</a:t>
            </a:r>
            <a:r>
              <a:rPr lang="ru-RU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1187624" y="3407889"/>
            <a:ext cx="216024" cy="52516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User\Desktop\2017-2019\Бюджет для граждан\13093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04450" cy="249248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3753608" y="4221088"/>
            <a:ext cx="5226482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/>
            <a:endParaRPr lang="ru-RU" altLang="ru-RU" b="1" u="sng" dirty="0">
              <a:solidFill>
                <a:srgbClr val="FF0000"/>
              </a:solidFill>
            </a:endParaRPr>
          </a:p>
        </p:txBody>
      </p:sp>
      <p:pic>
        <p:nvPicPr>
          <p:cNvPr id="29698" name="Picture 2" descr="http://900igr.net/up/datas/143070/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9" y="3506502"/>
            <a:ext cx="4320479" cy="29911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8943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45624" cy="70609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муниципальным программам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2017-2018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годах,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97092677"/>
              </p:ext>
            </p:extLst>
          </p:nvPr>
        </p:nvGraphicFramePr>
        <p:xfrm>
          <a:off x="251519" y="799713"/>
          <a:ext cx="8712970" cy="59964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82647"/>
                <a:gridCol w="1181420"/>
                <a:gridCol w="1107581"/>
                <a:gridCol w="959903"/>
                <a:gridCol w="1181419"/>
              </a:tblGrid>
              <a:tr h="6923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 программы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2017 (отчет)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</a:rPr>
                        <a:t>(план)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</a:rPr>
                        <a:t>(отчет)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Удельный вес в плановых расходах,%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74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"Формирование современной городской среды на территории Комсомольского городского поселения на 2018-2022 годы"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158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"Организация и осуществление первичных мер пожарной безопасности, мероприятия по предупреждению и ликвидации последствий чрезвычайных ситуаций, природного и техногенного характера в границах населенных пунктов Комсомольского городского поселения"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62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"Дорожная деятельность в отношении автомобильных дорог общего пользования Комсомольского городского поселения"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6617,1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921,9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866,0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1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10518,5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592,3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653,3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21314,1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425,8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55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"Культура  Комсомольского городского поселения Комсомольского муниципального района"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19586,9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078,4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984,3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2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программа"Разработка проекта планировки и проекта межевания территории Комсомольского городского поселения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Комсомольского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муниципального района"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378,1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378,1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399,6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r>
                        <a:rPr lang="ru-RU" sz="14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282,2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65 472,1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93,2%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6451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340768"/>
            <a:ext cx="8279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Большая часть программных расходов приходится на муниципальную программу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«Культура Комсомольского городского поселения Комсомольского муниципального района"</a:t>
            </a:r>
            <a:r>
              <a:rPr lang="ru-RU" b="1" dirty="0" smtClean="0">
                <a:solidFill>
                  <a:srgbClr val="1F8377"/>
                </a:solidFill>
              </a:rPr>
              <a:t> </a:t>
            </a:r>
            <a:r>
              <a:rPr lang="ru-RU" b="1" dirty="0" smtClean="0"/>
              <a:t>(36,8%).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213664"/>
            <a:ext cx="2970980" cy="1559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6348" y="2204864"/>
            <a:ext cx="8837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Соотношение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муниципальных программ в общем объеме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расходов бюджета КГП за 2018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год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88641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       В </a:t>
            </a:r>
            <a:r>
              <a:rPr lang="ru-RU" sz="1600" b="1" u="sng" dirty="0" smtClean="0"/>
              <a:t>2018</a:t>
            </a:r>
            <a:r>
              <a:rPr lang="ru-RU" sz="1600" dirty="0" smtClean="0"/>
              <a:t> </a:t>
            </a:r>
            <a:r>
              <a:rPr lang="ru-RU" sz="1600" dirty="0"/>
              <a:t>году </a:t>
            </a:r>
            <a:r>
              <a:rPr lang="ru-RU" sz="1600" b="1" dirty="0"/>
              <a:t>расходы</a:t>
            </a:r>
            <a:r>
              <a:rPr lang="ru-RU" sz="1600" dirty="0"/>
              <a:t> бюджета </a:t>
            </a:r>
            <a:r>
              <a:rPr lang="ru-RU" sz="1600" dirty="0" smtClean="0"/>
              <a:t>Комсомольского городского поселения составили </a:t>
            </a:r>
            <a:r>
              <a:rPr lang="ru-RU" sz="1600" b="1" u="sng" dirty="0" smtClean="0"/>
              <a:t>66627,4 </a:t>
            </a:r>
            <a:r>
              <a:rPr lang="ru-RU" sz="1600" b="1" u="sng" dirty="0"/>
              <a:t>тыс. руб</a:t>
            </a:r>
            <a:r>
              <a:rPr lang="ru-RU" sz="1600" b="1" u="sng" dirty="0" smtClean="0"/>
              <a:t>.</a:t>
            </a:r>
            <a:r>
              <a:rPr lang="ru-RU" sz="1600" u="sng" dirty="0" smtClean="0"/>
              <a:t>, </a:t>
            </a:r>
            <a:r>
              <a:rPr lang="ru-RU" sz="1600" dirty="0"/>
              <a:t>в том числе на реализацию муниципальных программ </a:t>
            </a:r>
            <a:r>
              <a:rPr lang="ru-RU" sz="1600" b="1" u="sng" dirty="0" smtClean="0"/>
              <a:t>65472,0тыс</a:t>
            </a:r>
            <a:r>
              <a:rPr lang="ru-RU" sz="1600" b="1" u="sng" dirty="0"/>
              <a:t>. руб</a:t>
            </a:r>
            <a:r>
              <a:rPr lang="ru-RU" sz="1600" dirty="0"/>
              <a:t>. Таким образом доля программных расходов составила </a:t>
            </a:r>
            <a:r>
              <a:rPr lang="ru-RU" sz="1600" b="1" u="sng" dirty="0" smtClean="0"/>
              <a:t>98,3 </a:t>
            </a:r>
            <a:r>
              <a:rPr lang="ru-RU" sz="1600" b="1" u="sng" dirty="0"/>
              <a:t>%</a:t>
            </a:r>
            <a:r>
              <a:rPr lang="ru-RU" sz="1600" dirty="0"/>
              <a:t>. Всего в </a:t>
            </a:r>
            <a:r>
              <a:rPr lang="ru-RU" sz="1600" dirty="0" smtClean="0"/>
              <a:t>2018 </a:t>
            </a:r>
            <a:r>
              <a:rPr lang="ru-RU" sz="1600" dirty="0"/>
              <a:t>году расходы осуществлялись  по </a:t>
            </a:r>
            <a:r>
              <a:rPr lang="ru-RU" sz="1600" b="1" dirty="0" smtClean="0"/>
              <a:t>7</a:t>
            </a:r>
            <a:r>
              <a:rPr lang="ru-RU" sz="1600" dirty="0" smtClean="0"/>
              <a:t> </a:t>
            </a:r>
            <a:r>
              <a:rPr lang="ru-RU" sz="1600" b="1" dirty="0"/>
              <a:t>муниципальным программам.</a:t>
            </a:r>
            <a:endParaRPr lang="ru-RU" sz="1600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79512" y="2924944"/>
          <a:ext cx="8784976" cy="3933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16587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0" y="157036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Муниципальная программа «Организация и осуществление первичных мер пожарной безопасности, мероприятия по предупреждению и ликвидации последствий  чрезвычайных ситуаций природного и техногенного характера в границах населенных пунктов Комсомольского городского поселения»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4320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Объем на реализацию программы при плане 129,2тыс.руб. исполнено 129,2тыс.руб.</a:t>
            </a:r>
            <a:endParaRPr lang="ru-RU" sz="1400" dirty="0"/>
          </a:p>
        </p:txBody>
      </p:sp>
      <p:sp>
        <p:nvSpPr>
          <p:cNvPr id="5" name="Овал 4"/>
          <p:cNvSpPr/>
          <p:nvPr/>
        </p:nvSpPr>
        <p:spPr>
          <a:xfrm>
            <a:off x="539552" y="1556792"/>
            <a:ext cx="8136904" cy="216024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Цель программы</a:t>
            </a:r>
          </a:p>
          <a:p>
            <a:pPr algn="ctr"/>
            <a:r>
              <a:rPr lang="ru-RU" sz="1400" dirty="0" smtClean="0"/>
              <a:t>предупреждение чрезвычайных ситуаций природного и техногенного характера и ликвидации их последствий; обеспечение первичных мер пожарной безопасности в границах населенных пунктов, а также обеспечение безопасности жизни людей в местах массового отдыха у воды, профилактическая работа по обеспечению безопасности людей на воде, вовлечение населения и общественности</a:t>
            </a:r>
            <a:r>
              <a:rPr lang="en-US" sz="1400" dirty="0" smtClean="0"/>
              <a:t> </a:t>
            </a:r>
            <a:r>
              <a:rPr lang="ru-RU" sz="1400" dirty="0" smtClean="0"/>
              <a:t> по соблюдению и</a:t>
            </a:r>
            <a:r>
              <a:rPr lang="en-US" sz="1400" dirty="0" smtClean="0"/>
              <a:t> </a:t>
            </a:r>
            <a:r>
              <a:rPr lang="ru-RU" sz="1400" dirty="0" smtClean="0"/>
              <a:t> обеспечению правил охраны жизни людей на водных объектах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4077072"/>
            <a:ext cx="6912768" cy="1944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dist="50800" dir="5400000" algn="ctr" rotWithShape="0">
              <a:srgbClr val="000000">
                <a:alpha val="59000"/>
              </a:srgbClr>
            </a:outerShdw>
          </a:effectLst>
          <a:scene3d>
            <a:camera prst="orthographicFront">
              <a:rot lat="0" lon="21599994" rev="21599994"/>
            </a:camera>
            <a:lightRig rig="threePt" dir="t">
              <a:rot lat="0" lon="0" rev="1800000"/>
            </a:lightRig>
          </a:scene3d>
          <a:sp3d extrusionH="19050" contourW="19050">
            <a:bevelT w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Результаты исполнения</a:t>
            </a:r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              Обеспечение мер по содержанию и ремонту пожарных гидрантов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008" y="44624"/>
            <a:ext cx="8928992" cy="720080"/>
          </a:xfrm>
        </p:spPr>
        <p:txBody>
          <a:bodyPr>
            <a:noAutofit/>
          </a:bodyPr>
          <a:lstStyle/>
          <a:p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600" b="1" i="1" dirty="0" smtClean="0">
                <a:solidFill>
                  <a:schemeClr val="accent4">
                    <a:lumMod val="75000"/>
                  </a:schemeClr>
                </a:solidFill>
              </a:rPr>
              <a:t>Муниципальная программа «Дорожная деятельность в отношении автомобильных дорог общего пользования Комсомольского городского поселения»</a:t>
            </a:r>
            <a:endParaRPr lang="ru-RU" sz="1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accent4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28183" y="847112"/>
            <a:ext cx="2713143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2018 году – </a:t>
            </a:r>
            <a:r>
              <a:rPr lang="ru-RU" sz="1600" b="1" dirty="0" smtClean="0"/>
              <a:t>11866</a:t>
            </a:r>
            <a:endParaRPr lang="ru-RU" sz="1600" b="1" dirty="0">
              <a:solidFill>
                <a:srgbClr val="000000"/>
              </a:solidFill>
            </a:endParaRPr>
          </a:p>
          <a:p>
            <a:pPr algn="ctr"/>
            <a:r>
              <a:rPr lang="ru-RU" sz="1600" b="1" u="sng" dirty="0" smtClean="0">
                <a:solidFill>
                  <a:schemeClr val="tx1"/>
                </a:solidFill>
              </a:rPr>
              <a:t>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90410" y="908720"/>
            <a:ext cx="5852045" cy="2088232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Цель муниципальной программы:</a:t>
            </a:r>
          </a:p>
          <a:p>
            <a:pPr algn="just"/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современной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эффективной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дорожной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технического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автомобильных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дорог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общего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пользования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местного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значения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Комсомольского городского поселения,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пропускной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способности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устойчивого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экономического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жизни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населения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территории городского поселения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106" y="3068960"/>
            <a:ext cx="887638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B0F0"/>
                </a:solidFill>
              </a:rPr>
              <a:t>    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Результаты реализации программы в 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2018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году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результатам исполнения программы реализованы мероприятия по ремонту на улице 9 Мая, улице Окружной в городе Комсомольске.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профилактике и организации безопасности дорожного движения (установка дорожных знаков, нанесение дорожной разметки)</a:t>
            </a:r>
          </a:p>
          <a:p>
            <a:pPr algn="just"/>
            <a:r>
              <a:rPr lang="ru-RU" sz="1200" dirty="0" smtClean="0"/>
              <a:t>         </a:t>
            </a:r>
            <a:endParaRPr lang="ru-RU" sz="1200" dirty="0"/>
          </a:p>
        </p:txBody>
      </p:sp>
      <p:pic>
        <p:nvPicPr>
          <p:cNvPr id="16385" name="Picture 1" descr="C:\Users\zabaluevamv.FINKOMS\Pictures\sign-41667__3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509120"/>
            <a:ext cx="1981081" cy="1763266"/>
          </a:xfrm>
          <a:prstGeom prst="rect">
            <a:avLst/>
          </a:prstGeom>
          <a:noFill/>
        </p:spPr>
      </p:pic>
      <p:pic>
        <p:nvPicPr>
          <p:cNvPr id="16386" name="Picture 2" descr="C:\Users\zabaluevamv.FINKOMS\Pictures\431c982b14a17b84d0bcb6b9b207510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419857"/>
            <a:ext cx="2808312" cy="1873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2847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Краткая характеристика Комсомольского городского поселения</a:t>
            </a:r>
            <a:endParaRPr lang="ru-RU" sz="3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pic>
        <p:nvPicPr>
          <p:cNvPr id="35842" name="Picture 2" descr="https://avatars.mds.yandex.net/get-entity_search/50039/156355195/SUx182_2x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988840"/>
            <a:ext cx="2600325" cy="1733551"/>
          </a:xfrm>
          <a:prstGeom prst="rect">
            <a:avLst/>
          </a:prstGeom>
          <a:noFill/>
        </p:spPr>
      </p:pic>
      <p:pic>
        <p:nvPicPr>
          <p:cNvPr id="35843" name="Picture 3" descr="https://yastatic.net/lego/_/La6qi18Z8LwgnZdsAr1qy1GwCwo.gif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7584" y="1772816"/>
            <a:ext cx="1733550" cy="17335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4067944" y="1377474"/>
            <a:ext cx="46805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Комсомольск                                           Город в России, административный центр Комсомольского района Ивановской области. Входит в Комсомольское городское поселение. Население - 8058 чел.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Телефонный код: 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+7 49352</a:t>
            </a:r>
          </a:p>
        </p:txBody>
      </p:sp>
    </p:spTree>
    <p:extLst>
      <p:ext uri="{BB962C8B-B14F-4D97-AF65-F5344CB8AC3E}">
        <p14:creationId xmlns:p14="http://schemas.microsoft.com/office/powerpoint/2010/main" xmlns="" val="94165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784976" cy="504056"/>
          </a:xfrm>
        </p:spPr>
        <p:txBody>
          <a:bodyPr>
            <a:noAutofit/>
          </a:bodyPr>
          <a:lstStyle/>
          <a:p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                                                                                                                                                                    </a:t>
            </a: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Обеспечение населения объектами инженерной инфраструктуры и услугами жилищно-коммунального хозяйства Комсомольского городского поселения»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112040" y="764704"/>
            <a:ext cx="5841760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приведения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инженерной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поселения в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соответствии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стандартами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обеспечивающими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комфортные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проживания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экологической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обстановки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84714" y="886912"/>
            <a:ext cx="2787734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2018 году – </a:t>
            </a:r>
            <a:r>
              <a:rPr lang="ru-RU" sz="1600" b="1" u="sng" dirty="0" smtClean="0"/>
              <a:t>16 653,3</a:t>
            </a:r>
            <a:endParaRPr lang="ru-RU" sz="1600" b="1" u="sng" dirty="0">
              <a:solidFill>
                <a:srgbClr val="000000"/>
              </a:solidFill>
            </a:endParaRPr>
          </a:p>
          <a:p>
            <a:pPr algn="ctr"/>
            <a:r>
              <a:rPr lang="ru-RU" sz="1600" b="1" u="sng" dirty="0" smtClean="0">
                <a:solidFill>
                  <a:schemeClr val="tx1"/>
                </a:solidFill>
              </a:rPr>
              <a:t>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132856"/>
            <a:ext cx="8640960" cy="23762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</a:t>
            </a: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снижение уровня износа инженерной инфраструктуры, повышение качества предоставления коммунальных услуг,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надежного и устойчивого обслуживания потребителей коммунальных услуг, снижение сверхнормативного износа объектов инженерной инфраструктуры, модернизация этих объектов путем внедрения энергосберегающих технологий;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разработка и внедрение мер по стимулированию эффективного и рационального хозяйствования организаций коммунального комплекса, привлечение средств внебюджетных источников,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	повышение уровня комфортности  проживания в городском поселении,  создание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создание нормальных условий для эксплуатации и сохранности жилищного фонда;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018002" y="74711"/>
            <a:ext cx="11079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5" name="Picture 5" descr="http://adm-komsomolsk.ru/tinybrowser/images/2018/kdn/_full/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539552" y="5013176"/>
            <a:ext cx="2040161" cy="1530163"/>
          </a:xfrm>
          <a:prstGeom prst="rect">
            <a:avLst/>
          </a:prstGeom>
          <a:noFill/>
        </p:spPr>
      </p:pic>
      <p:pic>
        <p:nvPicPr>
          <p:cNvPr id="15366" name="Picture 6" descr="C:\Users\zabaluevamv.FINKOMS\Pictures\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5013176"/>
            <a:ext cx="2026365" cy="1438719"/>
          </a:xfrm>
          <a:prstGeom prst="rect">
            <a:avLst/>
          </a:prstGeom>
          <a:noFill/>
        </p:spPr>
      </p:pic>
      <p:sp>
        <p:nvSpPr>
          <p:cNvPr id="14" name="Скругленный прямоугольник 13"/>
          <p:cNvSpPr/>
          <p:nvPr/>
        </p:nvSpPr>
        <p:spPr>
          <a:xfrm>
            <a:off x="2771800" y="4581128"/>
            <a:ext cx="3528392" cy="20162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исполнения :                 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Проведены мероприятия по газификации жилых многоквартирных домов с установкой индивидуальных отопительных индивидуальных приборов в жилых домах, расположенных по адресу: г.Комсомольск, ул.Текстильная д.1,2,3,4,5,6,7,8, ул.Фабричная д.5,7,9, пер.Фабричный д.4,6,8,10,12 </a:t>
            </a:r>
            <a:endPara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187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648072"/>
          </a:xfrm>
        </p:spPr>
        <p:txBody>
          <a:bodyPr>
            <a:noAutofit/>
          </a:bodyPr>
          <a:lstStyle/>
          <a:p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Благоустройство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76754" y="908720"/>
            <a:ext cx="2787734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2018 году </a:t>
            </a:r>
            <a:r>
              <a:rPr lang="ru-RU" sz="1600" b="1" u="sng" dirty="0" smtClean="0">
                <a:solidFill>
                  <a:schemeClr val="tx1"/>
                </a:solidFill>
              </a:rPr>
              <a:t>-  </a:t>
            </a:r>
            <a:r>
              <a:rPr lang="ru-RU" sz="1600" b="1" u="sng" dirty="0" smtClean="0"/>
              <a:t>12425,8</a:t>
            </a:r>
            <a:r>
              <a:rPr lang="ru-RU" sz="1600" b="1" u="sng" dirty="0" smtClean="0">
                <a:solidFill>
                  <a:srgbClr val="FFFF00"/>
                </a:solidFill>
              </a:rPr>
              <a:t> </a:t>
            </a:r>
            <a:r>
              <a:rPr lang="ru-RU" sz="16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179512" y="764704"/>
            <a:ext cx="5916126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</a:t>
            </a:r>
            <a:r>
              <a:rPr lang="ru-RU" sz="13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программы:</a:t>
            </a:r>
          </a:p>
          <a:p>
            <a:r>
              <a:rPr lang="ru-RU" sz="1400" dirty="0" smtClean="0"/>
              <a:t>создание наиболее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042" y="2708920"/>
            <a:ext cx="62761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/>
              <a:t>    </a:t>
            </a:r>
            <a:endParaRPr lang="ru-RU" sz="1200" dirty="0" smtClean="0"/>
          </a:p>
        </p:txBody>
      </p:sp>
      <p:pic>
        <p:nvPicPr>
          <p:cNvPr id="14337" name="Picture 1" descr="C:\Users\zabaluevamv.FINKOMS\Pictures\3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4228" y="2204864"/>
            <a:ext cx="2268252" cy="1512168"/>
          </a:xfrm>
          <a:prstGeom prst="rect">
            <a:avLst/>
          </a:prstGeom>
          <a:noFill/>
        </p:spPr>
      </p:pic>
      <p:pic>
        <p:nvPicPr>
          <p:cNvPr id="14338" name="Picture 2" descr="C:\Users\zabaluevamv.FINKOMS\Pictures\podo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437112"/>
            <a:ext cx="2229229" cy="1487314"/>
          </a:xfrm>
          <a:prstGeom prst="rect">
            <a:avLst/>
          </a:prstGeom>
          <a:noFill/>
        </p:spPr>
      </p:pic>
      <p:pic>
        <p:nvPicPr>
          <p:cNvPr id="14339" name="Picture 3" descr="C:\Users\zabaluevamv.FINKOMS\Pictures\1a8f41699df94b8_2151.585fea4f6c_g-midd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861048"/>
            <a:ext cx="2268252" cy="151216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23528" y="2204864"/>
            <a:ext cx="6264696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fontAlgn="base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надежности и долговечности работ сетей наружного освещения;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приведение сетей уличного освещения в соответствие с нормативными требованиями, предъявленными СНиП 23-05-9;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уровня жизни населения муниципального образования «Комсомольское городское поселение Комсомольского муниципального образования Ивановской области» за счет улучшения социальных и экологических условий;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благоприятных и безопасных условий в зонах культурного отдыха населения городского поселения (благоустройство мест массового отдыха);</a:t>
            </a:r>
            <a:endParaRPr lang="en-US" sz="1050" dirty="0" smtClean="0">
              <a:solidFill>
                <a:schemeClr val="tx1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r>
              <a:rPr lang="ru-RU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2627784" y="4437113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Результаты реализации:            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благоустройству и озеленению;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организации уличного освещения;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ликвидации несанкционированных навалов мусора;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Ремонт колодцев и артезианских скважин;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Благоустройство парков и ремонт детских площадок, скамеек и урн.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288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6104"/>
            <a:ext cx="8568952" cy="735875"/>
          </a:xfrm>
        </p:spPr>
        <p:txBody>
          <a:bodyPr>
            <a:noAutofit/>
          </a:bodyPr>
          <a:lstStyle/>
          <a:p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Культура Комсомольского городского поселения Комсомольского муниципального 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29752" y="1916832"/>
            <a:ext cx="4644008" cy="3384376"/>
          </a:xfrm>
          <a:prstGeom prst="hexagon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обеспечение конституционного права населения Комсомольского городского поселения на доступ к ценностям культуры  и свободы творчества в сфере культуры; 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создание условий для организации досуга и обеспечения жителей поселения услугами организаций культуры; развитие библиотечного дела и популяризация чтения;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укрепления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материально-технической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базы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учреждений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 культуры,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эффективности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1103836"/>
            <a:ext cx="341009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2018 году – </a:t>
            </a:r>
            <a:r>
              <a:rPr lang="ru-RU" sz="1600" b="1" u="sng" dirty="0" smtClean="0">
                <a:solidFill>
                  <a:schemeClr val="tx1"/>
                </a:solidFill>
              </a:rPr>
              <a:t>23984,3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88600" y="2060848"/>
            <a:ext cx="4218720" cy="459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60032" y="2276872"/>
            <a:ext cx="4032448" cy="331236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Муниципальная программа «Культура Комсомольского городского поселения Комсомольского муниципального района» реализуется посредством двух специальных подпрограмм: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-«Организация культурно – досугового обслуживания населения Комсомольского городского поселения»;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«Библиотечное обслуживание населения, комплектование и обеспечение сохранности библиотечных фондов библиотек поселения»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осуществление развития сферы культуры, в сторону ее  творческого и технологического совершенствования, повышения роли культуры в воспитании, просвещении жителей городского поселения.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824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706090"/>
          </a:xfrm>
        </p:spPr>
        <p:txBody>
          <a:bodyPr>
            <a:noAutofit/>
          </a:bodyPr>
          <a:lstStyle/>
          <a:p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Разработка проекта планировки и проекта межевания территории Комсомольского городского поселения Комсомольского муниципального 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84168" y="786428"/>
            <a:ext cx="2787734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2018 году – </a:t>
            </a:r>
            <a:r>
              <a:rPr lang="ru-RU" sz="1600" b="1" u="sng" dirty="0" smtClean="0">
                <a:solidFill>
                  <a:schemeClr val="tx1"/>
                </a:solidFill>
              </a:rPr>
              <a:t>378,1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Шестиугольник 4"/>
          <p:cNvSpPr/>
          <p:nvPr/>
        </p:nvSpPr>
        <p:spPr>
          <a:xfrm>
            <a:off x="107504" y="818410"/>
            <a:ext cx="4183238" cy="3042638"/>
          </a:xfrm>
          <a:prstGeom prst="hexagon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algn="just"/>
            <a:r>
              <a:rPr lang="ru-RU" sz="1400" dirty="0" smtClean="0"/>
              <a:t>увеличение доли земельных участков, учтенных в ГКН, с границами, установленными в соответствии с требованиями действующего законодательства, рациональное использование земель Комсомольского городского поселения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99902" y="177281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dirty="0" smtClean="0"/>
              <a:t>      </a:t>
            </a:r>
            <a:endParaRPr lang="ru-RU" sz="1600" dirty="0"/>
          </a:p>
        </p:txBody>
      </p:sp>
      <p:pic>
        <p:nvPicPr>
          <p:cNvPr id="12289" name="Picture 1" descr="C:\Users\zabaluevamv.FINKOMS\Pictures\Gorod-Komsomolsk-Ivanovskoy-oblasti-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149080"/>
            <a:ext cx="2857500" cy="214312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355976" y="2420888"/>
            <a:ext cx="446449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Программа направлена на реализацию следующих задач:</a:t>
            </a:r>
            <a:endParaRPr lang="ru-RU" sz="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 обеспечение устойчивого развития территории района на основе документов территориального планирования и градостроительного зонирования;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 обеспечение рационального использования земель, расположенных в границах района</a:t>
            </a:r>
            <a:r>
              <a:rPr lang="ru-RU" sz="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https://crisis.in.ua/wp-content/uploads/2017/01/kadastrovye-uslugi-yal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077072"/>
            <a:ext cx="3331050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899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457200" y="274638"/>
          <a:ext cx="8229600" cy="706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67544" y="1052736"/>
            <a:ext cx="3168352" cy="165618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Цель программы :</a:t>
            </a:r>
          </a:p>
          <a:p>
            <a:pPr algn="ctr"/>
            <a:r>
              <a:rPr lang="ru-RU" sz="1400" dirty="0" smtClean="0"/>
              <a:t>Повышение качества и комфорта городской среды на территории Комсомольского городского поселения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644008" y="980728"/>
            <a:ext cx="4320480" cy="56938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Объем финансирования муниципальной программы в 2018 году –  </a:t>
            </a:r>
            <a:r>
              <a:rPr lang="ru-RU" sz="1400" b="1" u="sng" dirty="0" smtClean="0"/>
              <a:t>35,3 тыс.руб</a:t>
            </a:r>
            <a:r>
              <a:rPr lang="ru-RU" sz="17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20482" name="Picture 2" descr="http://gazeta-zarya.ru/wp-content/uploads/2018/01/1-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2780928"/>
            <a:ext cx="2509475" cy="1669996"/>
          </a:xfrm>
          <a:prstGeom prst="rect">
            <a:avLst/>
          </a:prstGeom>
          <a:noFill/>
        </p:spPr>
      </p:pic>
      <p:pic>
        <p:nvPicPr>
          <p:cNvPr id="20484" name="Picture 4" descr="http://rubtsovsk.org/sites/default/files/users/pressa/2019/07/dorogi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797152"/>
            <a:ext cx="3257600" cy="1628800"/>
          </a:xfrm>
          <a:prstGeom prst="rect">
            <a:avLst/>
          </a:prstGeom>
          <a:noFill/>
        </p:spPr>
      </p:pic>
      <p:pic>
        <p:nvPicPr>
          <p:cNvPr id="20485" name="Picture 5" descr="C:\Users\zabaluevamv.FINKOMS\Downloads\_25 (1)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4149080"/>
            <a:ext cx="2808312" cy="2320478"/>
          </a:xfrm>
          <a:prstGeom prst="rect">
            <a:avLst/>
          </a:prstGeom>
          <a:noFill/>
        </p:spPr>
      </p:pic>
      <p:pic>
        <p:nvPicPr>
          <p:cNvPr id="20487" name="Picture 7" descr="http://www.adm-komsomolsk.ru/tinybrowser/images/gor-sreda/zayceva-1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5896" y="4221088"/>
            <a:ext cx="2533650" cy="1905000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3635896" y="1640230"/>
            <a:ext cx="5400600" cy="25202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Программа направлена на реализацию следующих задач:</a:t>
            </a:r>
            <a:endParaRPr lang="ru-RU" sz="7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повышения качества и комфорта городской среды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Комсомольского городского поселения Комсомольского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района Ивановской области;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-увеличение количества благоустроенных дворовых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-увеличение количества благоустроенных общественн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endPara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территорий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УЧАСТИЕ ГРАЖДАН В БЮДЖЕТНОМ ПРОЦЕССЕ И ВОЗМОЖНОСТЬ ОБРАТНОЙ СВЯЗИ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51" name="Рисунок 5" descr="pri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2448272" cy="2664296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/>
          <p:nvPr/>
        </p:nvSpPr>
        <p:spPr>
          <a:xfrm>
            <a:off x="2771800" y="404664"/>
            <a:ext cx="6048672" cy="6264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698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Обсуждение гражданами бюджета Комсомольского городского поселения (решения об исполнении бюджета Комсомольского городского поселения) возможно посредством участия граждан в публичных слушаниях. Публичные слушания в Комсомольском муниципальном районе проводятся дважды в год: по проекту бюджета Комсомольского городского поселения и годовому отчету об исполнении бюджета Комсомольского городского поселения. Все граждане Российской Федерации, проживающие на территории Комсомольского городского поселения, вправе принимать участие в публичных слушаниях.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Информация о дате, месте и времени проведения публичных слушаний размещается Администрацией Комсомольского муниципального района в средствах массовой информации и в сети Интернет на официальном сайте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http://adm-komsomolsk.ru/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 позднее, чем за семь дней до даты их проведения.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(физических лиц), в том числе представителей организаций (юридических лиц), общественных объединений, органов местного самоуправления в финансовом управлении Администрации Комсомольского муниципального района осуществляется начальником финансового управления.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руководителем финансового управления: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Вторник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9.00 до 12.00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Либо по телефону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 (49352) 4-23-61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А также на официальном сайте финансового управления работает интернет-приемная, доступной по ссылке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http://finkoms.ru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или по электронной почте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mail@finkoms.ivanovo.ru</a:t>
            </a:r>
            <a:r>
              <a:rPr lang="ru-RU" sz="1400" dirty="0" smtClean="0">
                <a:solidFill>
                  <a:srgbClr val="3C3C3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929860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59832" y="908720"/>
            <a:ext cx="5645093" cy="4275329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323528" y="260648"/>
            <a:ext cx="2520280" cy="62646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Контактная информация: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Адрес: Россия, Ивановская область, г.Комсомольск,   ул.50лет ВЛКСМ, л.2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тел: +7 (49352) 4-23-61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4-17-97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Факс: +7 (49352)4-12-08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Официальный сайт: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http://finkoms.ru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График работы: 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Пн. - Пт.  С 8.30 до 17.30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СПАСИБО ЗА ВНИМАНИЕ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6021288"/>
            <a:ext cx="6400800" cy="481608"/>
          </a:xfrm>
        </p:spPr>
        <p:txBody>
          <a:bodyPr>
            <a:noAutofit/>
          </a:bodyPr>
          <a:lstStyle/>
          <a:p>
            <a:r>
              <a:rPr lang="ru-RU" sz="3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Комсомольск 2019</a:t>
            </a:r>
            <a:endParaRPr lang="ru-RU" sz="3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176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16"/>
            <a:ext cx="8229600" cy="680080"/>
          </a:xfrm>
        </p:spPr>
        <p:txBody>
          <a:bodyPr>
            <a:no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Определение основных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понятий</a:t>
            </a:r>
            <a:endParaRPr lang="ru-RU" sz="3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952" y="638413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>
                <a:latin typeface="Trebuchet MS" pitchFamily="34" charset="0"/>
              </a:rPr>
              <a:t>БЮДЖЕТ</a:t>
            </a:r>
            <a:r>
              <a:rPr lang="ru-RU" altLang="ru-RU" sz="1600" dirty="0">
                <a:latin typeface="Trebuchet MS" pitchFamily="34" charset="0"/>
              </a:rPr>
              <a:t> (от </a:t>
            </a:r>
            <a:r>
              <a:rPr lang="ru-RU" altLang="ru-RU" sz="1600" dirty="0" err="1">
                <a:latin typeface="Trebuchet MS" pitchFamily="34" charset="0"/>
              </a:rPr>
              <a:t>старонормандского</a:t>
            </a:r>
            <a:r>
              <a:rPr lang="ru-RU" altLang="ru-RU" sz="1600" dirty="0">
                <a:latin typeface="Trebuchet MS" pitchFamily="34" charset="0"/>
              </a:rPr>
              <a:t> </a:t>
            </a:r>
            <a:r>
              <a:rPr lang="en-US" altLang="ru-RU" sz="1600" dirty="0" err="1">
                <a:latin typeface="Trebuchet MS" pitchFamily="34" charset="0"/>
              </a:rPr>
              <a:t>bougette</a:t>
            </a:r>
            <a:r>
              <a:rPr lang="ru-RU" altLang="ru-RU" sz="1600" dirty="0">
                <a:latin typeface="Trebuchet MS" pitchFamily="34" charset="0"/>
              </a:rPr>
              <a:t>– кошель, сумка, кожаный мешок) – форма образования и расходования денежных средств, предназначенных для финансового обеспечения задач и функций государства и </a:t>
            </a:r>
            <a:r>
              <a:rPr lang="ru-RU" altLang="ru-RU" sz="1600" dirty="0" smtClean="0">
                <a:latin typeface="Trebuchet MS" pitchFamily="34" charset="0"/>
              </a:rPr>
              <a:t>органов местного </a:t>
            </a:r>
            <a:r>
              <a:rPr lang="ru-RU" altLang="ru-RU" sz="1600" dirty="0">
                <a:latin typeface="Trebuchet MS" pitchFamily="34" charset="0"/>
              </a:rPr>
              <a:t>самоуправления.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952" y="3842711"/>
            <a:ext cx="2316824" cy="2144713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737692" y="5068833"/>
            <a:ext cx="6298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dirty="0">
                <a:latin typeface="Trebuchet MS" pitchFamily="34" charset="0"/>
              </a:rPr>
              <a:t>Сбалансированность бюджета</a:t>
            </a:r>
            <a:r>
              <a:rPr lang="ru-RU" altLang="ru-RU" dirty="0">
                <a:latin typeface="Trebuchet MS" pitchFamily="34" charset="0"/>
              </a:rPr>
              <a:t> по доходам и расходам – основополагающее требование, предъявляемое к органам, составляющим и утверждающим бюджет.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542" y="1469410"/>
            <a:ext cx="2597150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96206" y="1544735"/>
            <a:ext cx="1625067" cy="96128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889858" y="1701340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092280" y="1699926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ПРОФИЦИТ</a:t>
            </a:r>
            <a:endParaRPr lang="ru-RU" dirty="0"/>
          </a:p>
        </p:txBody>
      </p:sp>
      <p:sp>
        <p:nvSpPr>
          <p:cNvPr id="10" name="Равно 9"/>
          <p:cNvSpPr/>
          <p:nvPr/>
        </p:nvSpPr>
        <p:spPr>
          <a:xfrm>
            <a:off x="6732240" y="1916832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 rot="10800000" flipV="1">
            <a:off x="4521777" y="2957234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96206" y="279654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82985" y="2636912"/>
            <a:ext cx="1625067" cy="98149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1" name="Нашивка 20"/>
          <p:cNvSpPr/>
          <p:nvPr/>
        </p:nvSpPr>
        <p:spPr>
          <a:xfrm flipV="1">
            <a:off x="4559432" y="1923175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Равно 21"/>
          <p:cNvSpPr/>
          <p:nvPr/>
        </p:nvSpPr>
        <p:spPr>
          <a:xfrm>
            <a:off x="6732240" y="2993273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92278" y="2796544"/>
            <a:ext cx="1944218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94107" y="385781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889857" y="3857089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6" name="Равно 25"/>
          <p:cNvSpPr/>
          <p:nvPr/>
        </p:nvSpPr>
        <p:spPr>
          <a:xfrm>
            <a:off x="4499992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Равно 26"/>
          <p:cNvSpPr/>
          <p:nvPr/>
        </p:nvSpPr>
        <p:spPr>
          <a:xfrm>
            <a:off x="6732240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92280" y="3842711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СБАЛАНСИРОВАННОСТЬ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xmlns="" val="337261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Какие бывают бюджеты?</a:t>
            </a:r>
          </a:p>
        </p:txBody>
      </p:sp>
      <p:pic>
        <p:nvPicPr>
          <p:cNvPr id="3" name="Picture 3" descr="C:\Users\econ11\Desktop\Для презентации\1923c8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2401631" cy="1603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107504" y="3140968"/>
            <a:ext cx="365415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заработная плата, премии и т.п.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оплата коммунальных услуг, расходы </a:t>
            </a:r>
          </a:p>
          <a:p>
            <a:r>
              <a:rPr lang="ru-RU" sz="1100" dirty="0">
                <a:latin typeface="Trebuchet MS" pitchFamily="34" charset="0"/>
              </a:rPr>
              <a:t>на питание, транспорт и т.п.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0768" y="827420"/>
            <a:ext cx="1835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семей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3831" y="3925798"/>
            <a:ext cx="2629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организаций </a:t>
            </a:r>
          </a:p>
        </p:txBody>
      </p:sp>
      <p:pic>
        <p:nvPicPr>
          <p:cNvPr id="7" name="Picture 6" descr="C:\Users\Public\Pictures\Sample Pictures\socgrant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295" y="4365104"/>
            <a:ext cx="1822450" cy="1444625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3486" y="5921530"/>
            <a:ext cx="334387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выручка от реализации и т.п.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выплата заработной платы рабочим, закупка материалов.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35896" y="873586"/>
            <a:ext cx="4731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публично-правовых образований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066140" y="1556792"/>
            <a:ext cx="206970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налоговые и неналоговые доходы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социальная сфера, образование, </a:t>
            </a:r>
            <a:r>
              <a:rPr lang="ru-RU" sz="1100" dirty="0" smtClean="0">
                <a:latin typeface="Trebuchet MS" pitchFamily="34" charset="0"/>
              </a:rPr>
              <a:t>культура</a:t>
            </a:r>
            <a:endParaRPr lang="ru-RU" sz="1100" dirty="0">
              <a:latin typeface="Trebuchet MS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78298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бюджет, бюджеты государственных внебюджетных фондов РФ)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30474" y="43266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Российской Федерации</a:t>
            </a:r>
          </a:p>
          <a:p>
            <a:pPr algn="ctr"/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(региональные бюджеты, бюджеты  территориальных фондов обязательного медицинского страхования)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91680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образований</a:t>
            </a:r>
          </a:p>
          <a:p>
            <a:pPr algn="ctr"/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(местные бюджеты муниципальных районов, городских округов, городских и сельских поселений)</a:t>
            </a:r>
          </a:p>
        </p:txBody>
      </p:sp>
      <p:cxnSp>
        <p:nvCxnSpPr>
          <p:cNvPr id="21" name="Прямая со стрелкой 20"/>
          <p:cNvCxnSpPr>
            <a:endCxn id="12" idx="0"/>
          </p:cNvCxnSpPr>
          <p:nvPr/>
        </p:nvCxnSpPr>
        <p:spPr>
          <a:xfrm flipH="1">
            <a:off x="3949447" y="3371457"/>
            <a:ext cx="1679500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8" idx="0"/>
          </p:cNvCxnSpPr>
          <p:nvPr/>
        </p:nvCxnSpPr>
        <p:spPr>
          <a:xfrm>
            <a:off x="5628947" y="3371457"/>
            <a:ext cx="372676" cy="9551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9" idx="0"/>
          </p:cNvCxnSpPr>
          <p:nvPr/>
        </p:nvCxnSpPr>
        <p:spPr>
          <a:xfrm>
            <a:off x="5628947" y="3371457"/>
            <a:ext cx="2433882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Рисунок 19" descr="001_220305_9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1268760"/>
            <a:ext cx="316835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43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008112"/>
          </a:xfrm>
        </p:spPr>
        <p:txBody>
          <a:bodyPr>
            <a:no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Бюджетный процесс в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Комсомольском городском поселении</a:t>
            </a:r>
            <a:endParaRPr lang="ru-RU" sz="3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2414689"/>
            <a:ext cx="374441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Бюджетный процесс - </a:t>
            </a:r>
            <a:r>
              <a:rPr lang="ru-RU" sz="1600" b="1" dirty="0">
                <a:solidFill>
                  <a:srgbClr val="CC3399"/>
                </a:solidFill>
              </a:rPr>
              <a:t>деятельность органов местного самоуправления и иных участников по составлению, рассмотрению, утверждению и исполнению местного бюджета, а также по контролю за его исполнением. </a:t>
            </a:r>
            <a:endParaRPr lang="ru-RU" sz="1600" b="1" dirty="0" smtClean="0">
              <a:solidFill>
                <a:srgbClr val="CC3399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7606" y="4838926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Составление бюджета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8826" y="2946911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Рассмотрение</a:t>
            </a:r>
            <a:r>
              <a:rPr lang="ru-RU" dirty="0" smtClean="0"/>
              <a:t> </a:t>
            </a:r>
            <a:r>
              <a:rPr lang="ru-RU" b="1" dirty="0">
                <a:solidFill>
                  <a:srgbClr val="3C0DB3"/>
                </a:solidFill>
              </a:rPr>
              <a:t>бюджета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51034" y="1286673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Утверждение бюджета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7046" y="1313525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Исполнение бюджета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39254" y="2766891"/>
            <a:ext cx="2016224" cy="12961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Формирование отчета об исполнении бюджета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39254" y="4735215"/>
            <a:ext cx="2016224" cy="114352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Муниципальный финансовый контроль</a:t>
            </a:r>
          </a:p>
        </p:txBody>
      </p:sp>
      <p:sp>
        <p:nvSpPr>
          <p:cNvPr id="6" name="Стрелка вверх 5"/>
          <p:cNvSpPr/>
          <p:nvPr/>
        </p:nvSpPr>
        <p:spPr>
          <a:xfrm>
            <a:off x="1074348" y="4005064"/>
            <a:ext cx="396044" cy="648072"/>
          </a:xfrm>
          <a:prstGeom prst="up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>
            <a:off x="1206512" y="1610709"/>
            <a:ext cx="792088" cy="1116124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4355976" y="1610709"/>
            <a:ext cx="432048" cy="288032"/>
          </a:xfrm>
          <a:prstGeom prst="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углом 15"/>
          <p:cNvSpPr/>
          <p:nvPr/>
        </p:nvSpPr>
        <p:spPr>
          <a:xfrm rot="5400000">
            <a:off x="7011226" y="1691762"/>
            <a:ext cx="954195" cy="792088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7524329" y="4149080"/>
            <a:ext cx="360040" cy="504056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zabaluevamv.FINKOMS\Pictures\Budget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4797152"/>
            <a:ext cx="3026702" cy="1702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638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576064"/>
          </a:xfrm>
        </p:spPr>
        <p:txBody>
          <a:bodyPr>
            <a:noAutofit/>
          </a:bodyPr>
          <a:lstStyle/>
          <a:p>
            <a:r>
              <a:rPr lang="ru-RU" sz="3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Бюджетный процесс: исполнение </a:t>
            </a:r>
            <a:r>
              <a:rPr lang="ru-RU" sz="3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64703"/>
            <a:ext cx="86021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 smtClean="0"/>
              <a:t>- ЭТО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 smtClean="0"/>
              <a:t>ЭТАП БЮДЖЕТНОГО ПРОЦЕССА, КОТОРЫЙ НАЧИНАЕТСЯ С МОМЕНТА УТВЕРЖДЕНИЯ РЕШЕНИЯ </a:t>
            </a:r>
            <a:r>
              <a:rPr lang="ru-RU" sz="1600" b="1" dirty="0"/>
              <a:t>О БЮДЖЕТЕ НА </a:t>
            </a:r>
            <a:r>
              <a:rPr lang="ru-RU" sz="1600" b="1" dirty="0" smtClean="0"/>
              <a:t>ОЧЕРЕДНОЙ ФИНАНСОВЫЙ </a:t>
            </a:r>
            <a:r>
              <a:rPr lang="ru-RU" sz="1600" b="1" dirty="0"/>
              <a:t>ГОД И ПЛАНОВЫЙ ПЕРИОД  И  ПРОДОЛЖАЕТСЯ В ТЕЧЕНИЕ </a:t>
            </a:r>
            <a:r>
              <a:rPr lang="ru-RU" sz="1600" b="1" dirty="0" smtClean="0"/>
              <a:t>ФИНАНСОВОГО ГОДА.</a:t>
            </a:r>
            <a:endParaRPr lang="ru-RU" sz="16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595701"/>
            <a:ext cx="4536504" cy="936104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Финансовый орган составляет и ведет, а также устанавливает порядок их ведения и составления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0800" y="2710372"/>
            <a:ext cx="1800200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Бюджетная роспись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67904" y="2706648"/>
            <a:ext cx="1584176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Кассовый план</a:t>
            </a: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107504" y="1891538"/>
            <a:ext cx="504056" cy="1293239"/>
          </a:xfrm>
          <a:prstGeom prst="curved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5292080" y="1885185"/>
            <a:ext cx="504056" cy="1293239"/>
          </a:xfrm>
          <a:prstGeom prst="curvedLef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738" y="3365300"/>
            <a:ext cx="2924323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- </a:t>
            </a:r>
            <a:r>
              <a:rPr lang="ru-RU" sz="1500" dirty="0" smtClean="0"/>
              <a:t>документ, который составляется и ведется в целях организации исполнения бюджета по расходам и источникам финансирования дефицита бюджета.</a:t>
            </a:r>
            <a:endParaRPr lang="ru-RU" sz="1500" dirty="0"/>
          </a:p>
        </p:txBody>
      </p:sp>
      <p:sp>
        <p:nvSpPr>
          <p:cNvPr id="10" name="TextBox 9"/>
          <p:cNvSpPr txBox="1"/>
          <p:nvPr/>
        </p:nvSpPr>
        <p:spPr>
          <a:xfrm>
            <a:off x="3220448" y="3365300"/>
            <a:ext cx="2664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- прогноз поступлений в бюджет и кассовых выплат из бюджета в текущем финансовом году</a:t>
            </a:r>
            <a:endParaRPr lang="ru-RU" sz="1600" dirty="0"/>
          </a:p>
        </p:txBody>
      </p:sp>
      <p:pic>
        <p:nvPicPr>
          <p:cNvPr id="12" name="Picture 2" descr="C:\Users\User\Desktop\фото\7637805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56674"/>
            <a:ext cx="2697496" cy="194433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5836152" y="3944091"/>
            <a:ext cx="3130076" cy="494706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ИСПОЛНЕНИЕ БЮДЖЕТА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8738" y="4941168"/>
            <a:ext cx="4594510" cy="17281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ПО ДОХОДАМ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обеспечение </a:t>
            </a:r>
            <a:r>
              <a:rPr lang="ru-RU" sz="1600" dirty="0">
                <a:solidFill>
                  <a:schemeClr val="tx1"/>
                </a:solidFill>
              </a:rPr>
              <a:t>полного и своевременного поступления в бюджет налогов, сборов, доходов от  использования имущества и других обязательных платежей, в  соответствии с утвержденными бюджетными назначениями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788024" y="4941168"/>
            <a:ext cx="4229722" cy="18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ПО </a:t>
            </a:r>
            <a:r>
              <a:rPr lang="ru-RU" sz="2000" b="1" dirty="0" smtClean="0">
                <a:solidFill>
                  <a:srgbClr val="7030A0"/>
                </a:solidFill>
              </a:rPr>
              <a:t>РАСХОДАМ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обеспечение последовательного  финансирования мероприятий, предусмотренных решением о  бюджете, в пределах утвержденных бюджетных ассигнований с  целью исполнения принятых расходных обязательств</a:t>
            </a:r>
          </a:p>
        </p:txBody>
      </p:sp>
      <p:sp>
        <p:nvSpPr>
          <p:cNvPr id="19" name="Стрелка влево 18"/>
          <p:cNvSpPr/>
          <p:nvPr/>
        </p:nvSpPr>
        <p:spPr>
          <a:xfrm rot="20772930">
            <a:off x="4184904" y="4475769"/>
            <a:ext cx="1521819" cy="238251"/>
          </a:xfrm>
          <a:prstGeom prst="leftArrow">
            <a:avLst>
              <a:gd name="adj1" fmla="val 45599"/>
              <a:gd name="adj2" fmla="val 50000"/>
            </a:avLst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7308304" y="4509120"/>
            <a:ext cx="216024" cy="382772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731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401" y="116632"/>
            <a:ext cx="8856984" cy="576064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Возможности влияния гражданина на состав бюджета </a:t>
            </a: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283952" y="2996952"/>
            <a:ext cx="4536504" cy="3134048"/>
          </a:xfrm>
          <a:prstGeom prst="wedgeRectCallout">
            <a:avLst>
              <a:gd name="adj1" fmla="val -53067"/>
              <a:gd name="adj2" fmla="val -85108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rgbClr val="3C0DB3"/>
                </a:solidFill>
              </a:rPr>
              <a:t>– форма участия населения в осуществлении местного самоуправления. Публичные слушания организуются и проводятся с целью выявления мнения населения по вопросам местного значения. Каждый житель вправе высказать своё мнение, представить материалы для обоснования своего мнения, письменные предложения и замечания для включения их в протокол публичных слушаний</a:t>
            </a:r>
            <a:r>
              <a:rPr lang="ru-RU" b="1" dirty="0">
                <a:ln w="10541" cmpd="sng">
                  <a:solidFill>
                    <a:srgbClr val="FF5050"/>
                  </a:solidFill>
                  <a:prstDash val="solid"/>
                </a:ln>
                <a:solidFill>
                  <a:srgbClr val="1F8377"/>
                </a:solidFill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348880"/>
            <a:ext cx="3419872" cy="23762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A62AA9"/>
                </a:solidFill>
              </a:rPr>
              <a:t>Проект решения </a:t>
            </a:r>
            <a:r>
              <a:rPr lang="ru-RU" sz="2000" b="1" dirty="0" smtClean="0">
                <a:solidFill>
                  <a:srgbClr val="A62AA9"/>
                </a:solidFill>
              </a:rPr>
              <a:t>Совета КГП </a:t>
            </a:r>
            <a:r>
              <a:rPr lang="ru-RU" sz="2000" b="1" dirty="0">
                <a:solidFill>
                  <a:srgbClr val="A62AA9"/>
                </a:solidFill>
              </a:rPr>
              <a:t>об исполнении бюджета </a:t>
            </a:r>
            <a:r>
              <a:rPr lang="ru-RU" sz="2000" b="1" dirty="0" smtClean="0">
                <a:solidFill>
                  <a:srgbClr val="A62AA9"/>
                </a:solidFill>
              </a:rPr>
              <a:t>Комсомольского городского поселения за 2018 </a:t>
            </a:r>
            <a:r>
              <a:rPr lang="ru-RU" sz="2000" b="1" dirty="0">
                <a:solidFill>
                  <a:srgbClr val="A62AA9"/>
                </a:solidFill>
              </a:rPr>
              <a:t>год подлежит обсуждению на публичных слушаниях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7066" y="4797152"/>
            <a:ext cx="3816424" cy="18722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Информация о времени и проведении публичных слушаний размещается на официальном сайте финансового управления Администрации КМР </a:t>
            </a:r>
            <a:r>
              <a:rPr lang="en-US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http://finkoms.ru</a:t>
            </a:r>
            <a:endParaRPr lang="ru-RU" b="1" dirty="0">
              <a:ln w="18000">
                <a:noFill/>
                <a:prstDash val="solid"/>
                <a:miter lim="800000"/>
              </a:ln>
              <a:solidFill>
                <a:srgbClr val="CC3399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51520" y="939464"/>
            <a:ext cx="3907517" cy="1242392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ПУБЛИЧНЫЕ СЛУШАНИЯ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zabaluevamv.FINKOMS\Pictures\1511331998_publichnoe_obsuzhdenie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620688"/>
            <a:ext cx="3455579" cy="22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2548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Основные направления бюджетной и налоговой политики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Комсомольского городского поселения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на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2018-2020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годы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• Сокращение расходов;</a:t>
            </a:r>
          </a:p>
          <a:p>
            <a:r>
              <a:rPr lang="ru-RU" dirty="0" smtClean="0"/>
              <a:t>• Недопущение принятия новых расходных обязательств;</a:t>
            </a:r>
          </a:p>
          <a:p>
            <a:r>
              <a:rPr lang="ru-RU" dirty="0" smtClean="0"/>
              <a:t>• Установление бюджетных ограничений даже на реализацию приоритетных направлений политики городского поселения;</a:t>
            </a:r>
          </a:p>
          <a:p>
            <a:r>
              <a:rPr lang="ru-RU" dirty="0" smtClean="0"/>
              <a:t>• Переориентация имеющиеся ограниченные ресурсы путем их перераспределения на первоочередные расходы с целью сохранения социальной и финансовой	 стабильности;</a:t>
            </a:r>
          </a:p>
          <a:p>
            <a:r>
              <a:rPr lang="ru-RU" dirty="0" smtClean="0"/>
              <a:t>• Повышение эффективности и результативности имеющихся инструментов программно-целевого управления и бюджетирования;</a:t>
            </a:r>
          </a:p>
          <a:p>
            <a:r>
              <a:rPr lang="ru-RU" dirty="0" smtClean="0"/>
              <a:t>• Повышение качества предоставления муниципальных услуг;</a:t>
            </a:r>
          </a:p>
          <a:p>
            <a:r>
              <a:rPr lang="ru-RU" dirty="0" smtClean="0"/>
              <a:t>• Повышение прозрачности бюджета и бюджетного процесса Комсомольского городского поселения.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4315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6074</TotalTime>
  <Words>3975</Words>
  <Application>Microsoft Office PowerPoint</Application>
  <PresentationFormat>Экран (4:3)</PresentationFormat>
  <Paragraphs>711</Paragraphs>
  <Slides>37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Изящная</vt:lpstr>
      <vt:lpstr>БЮДЖЕТ ДЛЯ ГРАЖДАН</vt:lpstr>
      <vt:lpstr>Что такое бюджет для граждан?</vt:lpstr>
      <vt:lpstr>Краткая характеристика Комсомольского городского поселения</vt:lpstr>
      <vt:lpstr>Определение основных понятий</vt:lpstr>
      <vt:lpstr>Какие бывают бюджеты?</vt:lpstr>
      <vt:lpstr>Бюджетный процесс в Комсомольском городском поселении</vt:lpstr>
      <vt:lpstr>Бюджетный процесс: исполнение бюджета</vt:lpstr>
      <vt:lpstr>Возможности влияния гражданина на состав бюджета </vt:lpstr>
      <vt:lpstr>Основные направления бюджетной и налоговой политики Комсомольского городского поселения на 2018-2020 годы</vt:lpstr>
      <vt:lpstr>Исполнение бюджета Комсомольского городского поселения за 2018 год</vt:lpstr>
      <vt:lpstr>Слайд 11</vt:lpstr>
      <vt:lpstr>Доходы бюджета Комсомольского городского поселения</vt:lpstr>
      <vt:lpstr>Структура налоговых доходов в 2017-2018 гг, %</vt:lpstr>
      <vt:lpstr>Слайд 14</vt:lpstr>
      <vt:lpstr>Слайд 15</vt:lpstr>
      <vt:lpstr>Слайд 16</vt:lpstr>
      <vt:lpstr>Структура неналоговых доходов в 2017-2018 гг.</vt:lpstr>
      <vt:lpstr>Структура безвозмездных поступлений в бюджет КГП в 2017-2018 гг.</vt:lpstr>
      <vt:lpstr>Расходы бюджета Комсомольского городского поселения</vt:lpstr>
      <vt:lpstr>Слайд 20</vt:lpstr>
      <vt:lpstr>Слайд 21</vt:lpstr>
      <vt:lpstr>Структура расходов бюджета района  по отраслям за 2018 год, тыс.руб.</vt:lpstr>
      <vt:lpstr>Распределение расходов бюджета Комсомольского городского поселения  по главным распорядителям бюджетных средств, тыс.руб</vt:lpstr>
      <vt:lpstr>Распределение расходов бюджета КГП по главным распорядителям бюджетных средств за 2018 год ,%</vt:lpstr>
      <vt:lpstr>Бюджет Комсомольского городского поселения по расходам формируется и исполняется по программам в соответствии с Бюджетным кодексом Российской Федерации.  </vt:lpstr>
      <vt:lpstr>Распределение расходов бюджета КГП по муниципальным программам в 2017-2018 годах, тыс.руб</vt:lpstr>
      <vt:lpstr>Слайд 27</vt:lpstr>
      <vt:lpstr>Слайд 28</vt:lpstr>
      <vt:lpstr>«Муниципальная программа «Дорожная деятельность в отношении автомобильных дорог общего пользования Комсомольского городского поселения»</vt:lpstr>
      <vt:lpstr>                                                                                                                                                                     «Обеспечение населения объектами инженерной инфраструктуры и услугами жилищно-коммунального хозяйства Комсомольского городского поселения»   »</vt:lpstr>
      <vt:lpstr>«Благоустройство муниципального образования «Комсомольское городское поселение Комсомольского муниципального района Ивановской области»</vt:lpstr>
      <vt:lpstr>«Культура Комсомольского городского поселения Комсомольского муниципального района»</vt:lpstr>
      <vt:lpstr>«Разработка проекта планировки и проекта межевания территории Комсомольского городского поселения Комсомольского муниципального района»</vt:lpstr>
      <vt:lpstr>Слайд 34</vt:lpstr>
      <vt:lpstr>Слайд 35</vt:lpstr>
      <vt:lpstr>Слайд 36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казначейство</dc:creator>
  <cp:lastModifiedBy>Марина В. Забалуева</cp:lastModifiedBy>
  <cp:revision>545</cp:revision>
  <dcterms:created xsi:type="dcterms:W3CDTF">2017-11-08T13:00:37Z</dcterms:created>
  <dcterms:modified xsi:type="dcterms:W3CDTF">2019-08-14T12:03:02Z</dcterms:modified>
</cp:coreProperties>
</file>