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318" r:id="rId17"/>
    <p:sldId id="273" r:id="rId18"/>
    <p:sldId id="274" r:id="rId19"/>
    <p:sldId id="275" r:id="rId20"/>
    <p:sldId id="296" r:id="rId21"/>
    <p:sldId id="313" r:id="rId22"/>
    <p:sldId id="297" r:id="rId23"/>
    <p:sldId id="289" r:id="rId24"/>
    <p:sldId id="290" r:id="rId25"/>
    <p:sldId id="277" r:id="rId26"/>
    <p:sldId id="298" r:id="rId27"/>
    <p:sldId id="280" r:id="rId28"/>
    <p:sldId id="306" r:id="rId29"/>
    <p:sldId id="281" r:id="rId30"/>
    <p:sldId id="282" r:id="rId31"/>
    <p:sldId id="283" r:id="rId32"/>
    <p:sldId id="284" r:id="rId33"/>
    <p:sldId id="285" r:id="rId34"/>
    <p:sldId id="315" r:id="rId35"/>
    <p:sldId id="319" r:id="rId36"/>
    <p:sldId id="308" r:id="rId37"/>
    <p:sldId id="307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611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847E-3"/>
                  <c:y val="7.4467034527027895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66.400000000000006</c:v>
                </c:pt>
                <c:pt idx="1">
                  <c:v>78.099999999999994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407E-17"/>
                  <c:y val="0.10582157538051333"/>
                </c:manualLayout>
              </c:layout>
              <c:showVal val="1"/>
            </c:dLbl>
            <c:dLbl>
              <c:idx val="1"/>
              <c:layout>
                <c:manualLayout>
                  <c:x val="7.7913245132692851E-17"/>
                  <c:y val="0.12541816341394171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60.1</c:v>
                </c:pt>
                <c:pt idx="1">
                  <c:v>66.7</c:v>
                </c:pt>
              </c:numCache>
            </c:numRef>
          </c:val>
        </c:ser>
        <c:shape val="box"/>
        <c:axId val="100564352"/>
        <c:axId val="104052224"/>
        <c:axId val="0"/>
      </c:bar3DChart>
      <c:catAx>
        <c:axId val="100564352"/>
        <c:scaling>
          <c:orientation val="minMax"/>
        </c:scaling>
        <c:axPos val="b"/>
        <c:tickLblPos val="nextTo"/>
        <c:crossAx val="104052224"/>
        <c:crosses val="autoZero"/>
        <c:auto val="1"/>
        <c:lblAlgn val="ctr"/>
        <c:lblOffset val="100"/>
      </c:catAx>
      <c:valAx>
        <c:axId val="104052224"/>
        <c:scaling>
          <c:orientation val="minMax"/>
        </c:scaling>
        <c:axPos val="l"/>
        <c:majorGridlines/>
        <c:numFmt formatCode="General" sourceLinked="1"/>
        <c:tickLblPos val="nextTo"/>
        <c:crossAx val="10056435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62"/>
          <c:y val="0.19120191600332695"/>
          <c:w val="0.72493139163874665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3.953104827432978E-2"/>
                  <c:y val="-7.843479102922514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1"/>
              <c:layout>
                <c:manualLayout>
                  <c:x val="8.6664221216799744E-2"/>
                  <c:y val="-0.45061941315829784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742E-2"/>
                  <c:y val="9.1897822163904172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6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57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65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51"/>
                  <c:y val="-0.10345378291301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Д_Р!$F$131:$F$132</c:f>
              <c:numCache>
                <c:formatCode>0.0%</c:formatCode>
                <c:ptCount val="2"/>
                <c:pt idx="0">
                  <c:v>0.38513485861129326</c:v>
                </c:pt>
                <c:pt idx="1">
                  <c:v>0.61486514138870663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35192048333427467"/>
                  <c:y val="8.0726030852344872E-4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6.6356874325791793E-2"/>
                  <c:y val="0.3301694661860905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170999215023467"/>
                  <c:y val="0.29131698099391451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2.5349187066646496E-2"/>
                  <c:y val="0.1362248592443128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0.21273125845762139"/>
                  <c:y val="0.23733453070589389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программа"Градостроительная деятельность на территории Комсомольского городского поселения Комсомолького муниципального района"</c:v>
                </c:pt>
                <c:pt idx="6">
                  <c:v>Муниципальная программа"Формирование современной городской среды на территории Комсомольского городского поселения на 2018-2022 годы"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4.5999999999999996</c:v>
                </c:pt>
                <c:pt idx="1">
                  <c:v>4324.7</c:v>
                </c:pt>
                <c:pt idx="2">
                  <c:v>18510.099999999991</c:v>
                </c:pt>
                <c:pt idx="3">
                  <c:v>12351.3</c:v>
                </c:pt>
                <c:pt idx="4">
                  <c:v>25691</c:v>
                </c:pt>
                <c:pt idx="5">
                  <c:v>307.7</c:v>
                </c:pt>
                <c:pt idx="6">
                  <c:v>4206.1000000000004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Lbls>
            <c:dLbl>
              <c:idx val="1"/>
              <c:layout>
                <c:manualLayout>
                  <c:x val="6.355650173003804E-3"/>
                  <c:y val="2.7435223246799798E-2"/>
                </c:manualLayout>
              </c:layout>
              <c:showVal val="1"/>
            </c:dLbl>
            <c:dLbl>
              <c:idx val="2"/>
              <c:layout>
                <c:manualLayout>
                  <c:x val="-6.355650173003804E-3"/>
                  <c:y val="-1.1757952820057031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38.1</c:v>
                </c:pt>
                <c:pt idx="1">
                  <c:v>1</c:v>
                </c:pt>
                <c:pt idx="2">
                  <c:v>1.3</c:v>
                </c:pt>
                <c:pt idx="3">
                  <c:v>2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Lbls>
            <c:txPr>
              <a:bodyPr anchor="b" anchorCtr="0"/>
              <a:lstStyle/>
              <a:p>
                <a:pPr>
                  <a:defRPr sz="89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39.4</c:v>
                </c:pt>
                <c:pt idx="1">
                  <c:v>1</c:v>
                </c:pt>
                <c:pt idx="2">
                  <c:v>1.2</c:v>
                </c:pt>
                <c:pt idx="3">
                  <c:v>3.3</c:v>
                </c:pt>
                <c:pt idx="4">
                  <c:v>44.9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38.1</c:v>
                </c:pt>
                <c:pt idx="1">
                  <c:v>1</c:v>
                </c:pt>
                <c:pt idx="2">
                  <c:v>1.3</c:v>
                </c:pt>
                <c:pt idx="3">
                  <c:v>2</c:v>
                </c:pt>
                <c:pt idx="4">
                  <c:v>42.4</c:v>
                </c:pt>
              </c:numCache>
            </c:numRef>
          </c:val>
        </c:ser>
        <c:dLbls>
          <c:showVal val="1"/>
        </c:dLbls>
        <c:overlap val="-25"/>
        <c:axId val="107560960"/>
        <c:axId val="107562496"/>
      </c:barChart>
      <c:catAx>
        <c:axId val="107560960"/>
        <c:scaling>
          <c:orientation val="minMax"/>
        </c:scaling>
        <c:axPos val="b"/>
        <c:majorTickMark val="none"/>
        <c:tickLblPos val="nextTo"/>
        <c:crossAx val="107562496"/>
        <c:crosses val="autoZero"/>
        <c:lblAlgn val="ctr"/>
        <c:lblOffset val="100"/>
      </c:catAx>
      <c:valAx>
        <c:axId val="107562496"/>
        <c:scaling>
          <c:orientation val="minMax"/>
        </c:scaling>
        <c:delete val="1"/>
        <c:axPos val="l"/>
        <c:numFmt formatCode="General" sourceLinked="1"/>
        <c:tickLblPos val="none"/>
        <c:crossAx val="107560960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37146554423245942"/>
          <c:y val="9.4370755993242461E-2"/>
          <c:w val="0.26348221409742373"/>
          <c:h val="0.12074386360606439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2.0746869064953242E-3"/>
          <c:y val="0.30889132481980425"/>
          <c:w val="0.96321357449458178"/>
          <c:h val="0.2012473540482258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поступления от использования имущества, находящегося в собственности городских поселений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иного имущества, находящегося в городских поселений (за исключением имущества муниципальных бюджетных и автономных учреждений, а также имущества муниц. унитарных предприятий, в т.ч. казенных)</c:v>
                </c:pt>
                <c:pt idx="4">
                  <c:v>Доходы от продажи земельных участков, государственная собственность на которые не разграничена и которые расположены в границах городских поселений</c:v>
                </c:pt>
                <c:pt idx="5">
                  <c:v>Денежные взыскания (штрафы) за нарушение законодательства РФ о контрактной системе в сфере закупок товаров, работ и услуг </c:v>
                </c:pt>
                <c:pt idx="6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2.5</c:v>
                </c:pt>
                <c:pt idx="1">
                  <c:v>0.60000000000000031</c:v>
                </c:pt>
                <c:pt idx="2">
                  <c:v>0.9</c:v>
                </c:pt>
                <c:pt idx="3">
                  <c:v>3.7</c:v>
                </c:pt>
                <c:pt idx="4">
                  <c:v>0.2</c:v>
                </c:pt>
                <c:pt idx="5">
                  <c:v>0.2</c:v>
                </c:pt>
                <c:pt idx="6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поступления от использования имущества, находящегося в собственности городских поселений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иного имущества, находящегося в городских поселений (за исключением имущества муниципальных бюджетных и автономных учреждений, а также имущества муниц. унитарных предприятий, в т.ч. казенных)</c:v>
                </c:pt>
                <c:pt idx="4">
                  <c:v>Доходы от продажи земельных участков, государственная собственность на которые не разграничена и которые расположены в границах городских поселений</c:v>
                </c:pt>
                <c:pt idx="5">
                  <c:v>Денежные взыскания (штрафы) за нарушение законодательства РФ о контрактной системе в сфере закупок товаров, работ и услуг </c:v>
                </c:pt>
                <c:pt idx="6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2.4</c:v>
                </c:pt>
                <c:pt idx="1">
                  <c:v>0.4</c:v>
                </c:pt>
                <c:pt idx="2">
                  <c:v>0.8</c:v>
                </c:pt>
                <c:pt idx="3">
                  <c:v>1.0000000000000007E-3</c:v>
                </c:pt>
                <c:pt idx="4">
                  <c:v>0.2</c:v>
                </c:pt>
                <c:pt idx="5">
                  <c:v>0.2</c:v>
                </c:pt>
                <c:pt idx="6">
                  <c:v>0.1</c:v>
                </c:pt>
              </c:numCache>
            </c:numRef>
          </c:val>
        </c:ser>
        <c:dLbls>
          <c:showVal val="1"/>
        </c:dLbls>
        <c:overlap val="-25"/>
        <c:axId val="109283968"/>
        <c:axId val="109289856"/>
      </c:barChart>
      <c:catAx>
        <c:axId val="109283968"/>
        <c:scaling>
          <c:orientation val="minMax"/>
        </c:scaling>
        <c:axPos val="b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109289856"/>
        <c:crosses val="autoZero"/>
        <c:lblAlgn val="ctr"/>
        <c:lblOffset val="100"/>
      </c:catAx>
      <c:valAx>
        <c:axId val="109289856"/>
        <c:scaling>
          <c:orientation val="minMax"/>
        </c:scaling>
        <c:delete val="1"/>
        <c:axPos val="l"/>
        <c:numFmt formatCode="General" sourceLinked="1"/>
        <c:tickLblPos val="none"/>
        <c:crossAx val="109283968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6.0814483256649718E-2"/>
          <c:y val="2.2890975076843352E-2"/>
          <c:w val="0.42427373969942056"/>
          <c:h val="0.911402848243199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2.8</c:v>
                </c:pt>
                <c:pt idx="1">
                  <c:v>0.2</c:v>
                </c:pt>
                <c:pt idx="2">
                  <c:v>0</c:v>
                </c:pt>
                <c:pt idx="3">
                  <c:v>0.30000000000000016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2.4</c:v>
                </c:pt>
                <c:pt idx="1">
                  <c:v>0.8</c:v>
                </c:pt>
                <c:pt idx="2">
                  <c:v>0</c:v>
                </c:pt>
                <c:pt idx="3">
                  <c:v>0.2</c:v>
                </c:pt>
                <c:pt idx="4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5871653628524032"/>
          <c:y val="1.7684826402508565E-2"/>
          <c:w val="0.43216091411299173"/>
          <c:h val="0.89871160887560952"/>
        </c:manualLayout>
      </c:layout>
      <c:overlay val="1"/>
      <c:spPr>
        <a:ln>
          <a:bevel/>
        </a:ln>
      </c:spPr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09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33123275713394151"/>
          <c:h val="0.955952165653363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6.4</c:v>
                </c:pt>
                <c:pt idx="1">
                  <c:v>21.4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2"/>
              <c:layout>
                <c:manualLayout>
                  <c:x val="-2.7777780815592839E-3"/>
                  <c:y val="-6.0125914079595381E-2"/>
                </c:manualLayout>
              </c:layout>
              <c:showVal val="1"/>
            </c:dLbl>
            <c:dLbl>
              <c:idx val="4"/>
              <c:layout>
                <c:manualLayout>
                  <c:x val="4.1666671223389296E-3"/>
                  <c:y val="4.0083942719730276E-3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6.8</c:v>
                </c:pt>
                <c:pt idx="1">
                  <c:v>13.7</c:v>
                </c:pt>
                <c:pt idx="2">
                  <c:v>2.0000000000000013E-3</c:v>
                </c:pt>
                <c:pt idx="3">
                  <c:v>0</c:v>
                </c:pt>
                <c:pt idx="4">
                  <c:v>0.30000000000000016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299"/>
          <c:y val="9.5907027972437747E-2"/>
          <c:w val="0.39714019180728666"/>
          <c:h val="0.67999794899208077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Pt>
            <c:idx val="0"/>
            <c:spPr>
              <a:ln w="0"/>
            </c:spPr>
          </c:dPt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Доходы от ввоврата остатков субсидий, субвенций и иных межбюджетных трансфертов, имеющих целевое назначение, прошлых лет из бюджетов муниципальных районов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6.8</c:v>
                </c:pt>
                <c:pt idx="1">
                  <c:v>13.8</c:v>
                </c:pt>
                <c:pt idx="2">
                  <c:v>2.0000000000000013E-3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Доходы от ввоврата остатков субсидий, субвенций и иных межбюджетных трансфертов, имеющих целевое назначение, прошлых лет из бюджетов муниципальных районов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6.8</c:v>
                </c:pt>
                <c:pt idx="1">
                  <c:v>13.7</c:v>
                </c:pt>
                <c:pt idx="2">
                  <c:v>2.0000000000000013E-3</c:v>
                </c:pt>
                <c:pt idx="3">
                  <c:v>0.30000000000000016</c:v>
                </c:pt>
              </c:numCache>
            </c:numRef>
          </c:val>
        </c:ser>
        <c:axId val="83396096"/>
        <c:axId val="83397632"/>
      </c:barChart>
      <c:catAx>
        <c:axId val="83396096"/>
        <c:scaling>
          <c:orientation val="minMax"/>
        </c:scaling>
        <c:axPos val="b"/>
        <c:tickLblPos val="nextTo"/>
        <c:crossAx val="83397632"/>
        <c:crosses val="autoZero"/>
        <c:auto val="1"/>
        <c:lblAlgn val="ctr"/>
        <c:lblOffset val="100"/>
      </c:catAx>
      <c:valAx>
        <c:axId val="83397632"/>
        <c:scaling>
          <c:orientation val="minMax"/>
        </c:scaling>
        <c:axPos val="l"/>
        <c:majorGridlines/>
        <c:numFmt formatCode="General" sourceLinked="1"/>
        <c:tickLblPos val="nextTo"/>
        <c:crossAx val="833960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7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5111388383247111E-2"/>
          <c:y val="6.4761144773087892E-2"/>
          <c:w val="0.85238867096438564"/>
          <c:h val="0.8342993940844191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explosion val="30"/>
          <c:dPt>
            <c:idx val="0"/>
            <c:explosion val="0"/>
          </c:dPt>
          <c:dPt>
            <c:idx val="1"/>
            <c:explosion val="13"/>
          </c:dPt>
          <c:dPt>
            <c:idx val="2"/>
            <c:explosion val="21"/>
          </c:dPt>
          <c:dPt>
            <c:idx val="3"/>
            <c:explosion val="13"/>
          </c:dPt>
          <c:dPt>
            <c:idx val="4"/>
            <c:explosion val="19"/>
          </c:dPt>
          <c:dPt>
            <c:idx val="5"/>
            <c:explosion val="8"/>
          </c:dPt>
          <c:dPt>
            <c:idx val="6"/>
            <c:explosion val="14"/>
          </c:dPt>
          <c:dPt>
            <c:idx val="7"/>
            <c:explosion val="12"/>
          </c:dPt>
          <c:dLbls>
            <c:dLbl>
              <c:idx val="1"/>
              <c:layout>
                <c:manualLayout>
                  <c:x val="-3.5026260140136489E-2"/>
                  <c:y val="-9.4398699289822682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3868354608272396"/>
                  <c:y val="0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6.331217234172451E-2"/>
                  <c:y val="7.2575803543196052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2.0858556076865271E-2"/>
                  <c:y val="-2.9640937331749474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7.8339111418769231E-2"/>
                  <c:y val="4.4077723557781362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Лист1!$A$2:$A$9</c:f>
              <c:strCache>
                <c:ptCount val="8"/>
                <c:pt idx="0">
                  <c:v>Социальная политика</c:v>
                </c:pt>
                <c:pt idx="1">
                  <c:v>Образование</c:v>
                </c:pt>
                <c:pt idx="2">
                  <c:v>Обслуживание государственного внутреннего долга</c:v>
                </c:pt>
                <c:pt idx="3">
                  <c:v>Культура, кинематография</c:v>
                </c:pt>
                <c:pt idx="4">
                  <c:v>Общегосударственные вопросы</c:v>
                </c:pt>
                <c:pt idx="5">
                  <c:v>Национальная экономика</c:v>
                </c:pt>
                <c:pt idx="6">
                  <c:v>Национальная безопасность и правоохранительная деятельность</c:v>
                </c:pt>
                <c:pt idx="7">
                  <c:v>Жилищно-коммунальное хозяйство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85.2</c:v>
                </c:pt>
                <c:pt idx="1">
                  <c:v>265.5</c:v>
                </c:pt>
                <c:pt idx="2">
                  <c:v>83.2</c:v>
                </c:pt>
                <c:pt idx="3">
                  <c:v>25425.5</c:v>
                </c:pt>
                <c:pt idx="4">
                  <c:v>598.1</c:v>
                </c:pt>
                <c:pt idx="5">
                  <c:v>5450.7</c:v>
                </c:pt>
                <c:pt idx="6">
                  <c:v>497.8</c:v>
                </c:pt>
                <c:pt idx="7">
                  <c:v>34300.5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2019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2019 год, тыс.руб.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2018-2022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2019 год"</a:t>
          </a:r>
          <a:r>
            <a:rPr lang="ru-RU" sz="1600" dirty="0" smtClean="0"/>
            <a:t/>
          </a:r>
          <a:br>
            <a:rPr lang="ru-RU" sz="1600" dirty="0" smtClean="0"/>
          </a:br>
          <a:endParaRPr lang="ru-RU" sz="1600" dirty="0" smtClean="0"/>
        </a:p>
        <a:p>
          <a:endParaRPr lang="ru-RU" sz="1400" dirty="0" smtClean="0"/>
        </a:p>
        <a:p>
          <a:r>
            <a:rPr lang="ru-RU" sz="1400" dirty="0" smtClean="0"/>
            <a:t/>
          </a:r>
          <a:br>
            <a:rPr lang="ru-RU" sz="1400" dirty="0" smtClean="0"/>
          </a:br>
          <a:r>
            <a:rPr lang="ru-RU" sz="14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Проект решения Совета Комсомольского городского поселения «Об исполнении бюджета Комсомольского городского поселения за 2019 год»  размещен на официальном сайте финансового управления в сети интернет (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dirty="0" smtClean="0"/>
            <a:t>).</a:t>
          </a:r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/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/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 custLinFactNeighborX="893" custLinFactNeighborY="-1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2019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2019 год, тыс.руб.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finkoms.ru/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112" y="2204864"/>
            <a:ext cx="4911376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/>
              <a:t>К решению </a:t>
            </a:r>
            <a:r>
              <a:rPr lang="ru-RU" sz="2600" b="1" dirty="0" smtClean="0"/>
              <a:t>Совета Комсомольского городского поселения</a:t>
            </a:r>
            <a:endParaRPr lang="ru-RU" sz="2600" b="1" dirty="0"/>
          </a:p>
          <a:p>
            <a:r>
              <a:rPr lang="ru-RU" sz="2600" b="1" dirty="0"/>
              <a:t>«</a:t>
            </a:r>
            <a:r>
              <a:rPr lang="ru-RU" sz="2600" b="1" dirty="0" smtClean="0"/>
              <a:t>Об исполнении бюджета Комсомольского городского поселения за </a:t>
            </a:r>
            <a:r>
              <a:rPr lang="ru-RU" sz="2600" b="1" u="sng" dirty="0" smtClean="0"/>
              <a:t>2019</a:t>
            </a:r>
            <a:r>
              <a:rPr lang="ru-RU" sz="2600" b="1" dirty="0" smtClean="0"/>
              <a:t> год»</a:t>
            </a:r>
            <a:endParaRPr lang="ru-RU" sz="2600" b="1" dirty="0"/>
          </a:p>
          <a:p>
            <a:endParaRPr lang="ru-RU" dirty="0"/>
          </a:p>
          <a:p>
            <a:r>
              <a:rPr lang="ru-RU" sz="2100" b="1" dirty="0" smtClean="0">
                <a:solidFill>
                  <a:srgbClr val="CBF9F1"/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rgbClr val="CBF9F1"/>
              </a:solidFill>
            </a:endParaRPr>
          </a:p>
          <a:p>
            <a:r>
              <a:rPr lang="en-US" sz="2100" b="1" dirty="0" smtClean="0">
                <a:solidFill>
                  <a:srgbClr val="CBF9F1"/>
                </a:solidFill>
              </a:rPr>
              <a:t>mail@finkoms.ivanovo.ru</a:t>
            </a:r>
            <a:r>
              <a:rPr lang="ru-RU" sz="2100" b="1" dirty="0" smtClean="0">
                <a:solidFill>
                  <a:srgbClr val="CBF9F1"/>
                </a:solidFill>
              </a:rPr>
              <a:t>, </a:t>
            </a:r>
            <a:r>
              <a:rPr lang="ru-RU" sz="2100" b="1" dirty="0">
                <a:solidFill>
                  <a:srgbClr val="CBF9F1"/>
                </a:solidFill>
              </a:rPr>
              <a:t>тел. </a:t>
            </a:r>
            <a:r>
              <a:rPr lang="ru-RU" sz="2100" b="1" dirty="0" smtClean="0">
                <a:solidFill>
                  <a:srgbClr val="CBF9F1"/>
                </a:solidFill>
              </a:rPr>
              <a:t>(49352</a:t>
            </a:r>
            <a:r>
              <a:rPr lang="en-US" sz="2100" b="1" dirty="0" smtClean="0">
                <a:solidFill>
                  <a:srgbClr val="CBF9F1"/>
                </a:solidFill>
              </a:rPr>
              <a:t>)</a:t>
            </a:r>
            <a:r>
              <a:rPr lang="ru-RU" sz="2100" b="1" dirty="0" smtClean="0">
                <a:solidFill>
                  <a:srgbClr val="CBF9F1"/>
                </a:solidFill>
              </a:rPr>
              <a:t>42361</a:t>
            </a:r>
            <a:endParaRPr lang="ru-RU" sz="2100" b="1" dirty="0">
              <a:solidFill>
                <a:srgbClr val="CBF9F1"/>
              </a:solidFill>
            </a:endParaRPr>
          </a:p>
          <a:p>
            <a:r>
              <a:rPr lang="ru-RU" sz="2100" b="1" dirty="0" smtClean="0">
                <a:solidFill>
                  <a:srgbClr val="CBF9F1"/>
                </a:solidFill>
              </a:rPr>
              <a:t>155150,Ивановская </a:t>
            </a:r>
            <a:r>
              <a:rPr lang="ru-RU" sz="2100" b="1" dirty="0">
                <a:solidFill>
                  <a:srgbClr val="CBF9F1"/>
                </a:solidFill>
              </a:rPr>
              <a:t>область, </a:t>
            </a:r>
            <a:r>
              <a:rPr lang="ru-RU" sz="2100" b="1" dirty="0" smtClean="0">
                <a:solidFill>
                  <a:srgbClr val="CBF9F1"/>
                </a:solidFill>
              </a:rPr>
              <a:t>г.Комсомольск, ул.50 лет ВЛКСМ, д.2</a:t>
            </a:r>
            <a:endParaRPr lang="ru-RU" sz="2100" b="1" dirty="0">
              <a:solidFill>
                <a:srgbClr val="CBF9F1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2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2019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66490,0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60173,5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78091,4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66706,5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85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 600,00 тыс.руб.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6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600,00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ПОГАШЕНИЕ 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 95 835,61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6 600,0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2019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расходы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предусмотрены в сумме 95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,8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 тыс.руб</a:t>
                      </a:r>
                      <a:r>
                        <a:rPr lang="ru-RU" sz="10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2019г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2018-2019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,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32" y="38610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Исполнение по налоговым 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2019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год,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млн.руб.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755576" y="620688"/>
          <a:ext cx="79928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467544" y="4221088"/>
          <a:ext cx="7920880" cy="228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57200" y="704088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1412776"/>
          <a:ext cx="8280920" cy="4859931"/>
        </p:xfrm>
        <a:graphic>
          <a:graphicData uri="http://schemas.openxmlformats.org/drawingml/2006/table">
            <a:tbl>
              <a:tblPr/>
              <a:tblGrid>
                <a:gridCol w="1728192"/>
                <a:gridCol w="1214490"/>
                <a:gridCol w="669158"/>
                <a:gridCol w="661095"/>
                <a:gridCol w="669158"/>
                <a:gridCol w="403108"/>
                <a:gridCol w="487447"/>
                <a:gridCol w="720080"/>
                <a:gridCol w="1728192"/>
              </a:tblGrid>
              <a:tr h="3338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2019 год, руб.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212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 229 от 13.12.2018 в первоначальной редакции), руб.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 229 от 13.12.2018 в редакции от 25.12.2019 № 308), руб.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2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503" marR="3503" marT="35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8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47 869 717,00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52 773 401,03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46 161 761,56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96,4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87,5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-1 707 955,44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92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39 348 000,00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39 348 000,00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38 083 984,44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96,8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96,8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-1 264 015,56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927 517,00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1 039 924,27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1 036 381,95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111,7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99,7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108 864,95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Увеличение плана произведено по данным главного администратора доходов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92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10503000010000110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1 316 733,55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114,5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114,5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166 733,55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1 950 878,52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60,0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60,0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-1 299 121,48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2 489 700,00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2 489 438,70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2 387 948,22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95,9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95,9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-101 751,78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8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11107000000000120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6" y="404662"/>
          <a:ext cx="8496945" cy="6120681"/>
        </p:xfrm>
        <a:graphic>
          <a:graphicData uri="http://schemas.openxmlformats.org/drawingml/2006/table">
            <a:tbl>
              <a:tblPr/>
              <a:tblGrid>
                <a:gridCol w="2091681"/>
                <a:gridCol w="878994"/>
                <a:gridCol w="675524"/>
                <a:gridCol w="667385"/>
                <a:gridCol w="675524"/>
                <a:gridCol w="398803"/>
                <a:gridCol w="406941"/>
                <a:gridCol w="634829"/>
                <a:gridCol w="2067264"/>
              </a:tblGrid>
              <a:tr h="163838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359 356,31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60,8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60,8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-231 643,69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3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113 500,00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904 377,00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809 033,00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712,8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89,5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695 533,00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83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3 787 567,27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1 585,80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1 585,80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84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150 593,79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155 738,35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103,4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155 738,35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41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Денежные взыскания (штрафы) за нарушение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11633000000000140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62 500,00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60 121,42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96,2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60 121,42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9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поступления от денежных взысканий (штрафов) и иных сумм в возмещение ущерба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11690000000000140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9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9 209 385,00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13 716 553,08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14 011 754,20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152,1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102,2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4 802 369,20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404664"/>
          <a:ext cx="8136903" cy="3417152"/>
        </p:xfrm>
        <a:graphic>
          <a:graphicData uri="http://schemas.openxmlformats.org/drawingml/2006/table">
            <a:tbl>
              <a:tblPr/>
              <a:tblGrid>
                <a:gridCol w="2003050"/>
                <a:gridCol w="877270"/>
                <a:gridCol w="648072"/>
                <a:gridCol w="648072"/>
                <a:gridCol w="648072"/>
                <a:gridCol w="432048"/>
                <a:gridCol w="360040"/>
                <a:gridCol w="576064"/>
                <a:gridCol w="1944215"/>
              </a:tblGrid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6 805 470,00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6 827 220,00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6 827 220,00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100,3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21 750,00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81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2 403 915,00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6 886 519,78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6 853 891,96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285,1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4 449 976,96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2 813,30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2 281,50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81,1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2 281,50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934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бюджетов городских поселений от возврата  организациями остатков субсидий прошлых лет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21800000000000150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328 360,74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328 360,74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16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 из бюджетов муниципальных районов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21905000050000150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57 079 102,00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66 489 954,11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60 173 515,76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105,4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90,5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3 094 413,76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2018-2019 гг.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86104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неналоговым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доходам бюджета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2019 год, </a:t>
            </a:r>
            <a:r>
              <a:rPr lang="ru-RU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млн.руб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23528" y="4409728"/>
          <a:ext cx="864096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8072"/>
          </a:xfrm>
        </p:spPr>
        <p:txBody>
          <a:bodyPr>
            <a:noAutofit/>
          </a:bodyPr>
          <a:lstStyle/>
          <a:p>
            <a:pPr algn="ctr"/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2018-2019 гг.</a:t>
            </a:r>
            <a:endParaRPr lang="ru-RU" sz="21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86104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безвозмездным поступлениям в бюджет КГП за 2019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год, </a:t>
            </a:r>
            <a:r>
              <a:rPr lang="ru-RU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тыс.руб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692696"/>
          <a:ext cx="9143999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4149079"/>
          <a:ext cx="8280920" cy="2592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19" y="1196756"/>
          <a:ext cx="8640962" cy="5472608"/>
        </p:xfrm>
        <a:graphic>
          <a:graphicData uri="http://schemas.openxmlformats.org/drawingml/2006/table">
            <a:tbl>
              <a:tblPr/>
              <a:tblGrid>
                <a:gridCol w="2035385"/>
                <a:gridCol w="452309"/>
                <a:gridCol w="753845"/>
                <a:gridCol w="753845"/>
                <a:gridCol w="782114"/>
                <a:gridCol w="452309"/>
                <a:gridCol w="452309"/>
                <a:gridCol w="584231"/>
                <a:gridCol w="2374615"/>
              </a:tblGrid>
              <a:tr h="270059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(руб.)</a:t>
                      </a:r>
                    </a:p>
                  </a:txBody>
                  <a:tcPr marL="3993" marR="3993" marT="39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71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2019 год, руб.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1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№229 от 13.12.2018 в первоначальной редакции), руб.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 229 от 13.12.2018 в редакции от 25.12.2019 № 308), руб.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7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833 800,00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687 190,32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598 098,26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71,7%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-235 701,7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Судебная система</a:t>
                      </a:r>
                    </a:p>
                  </a:txBody>
                  <a:tcPr marL="95832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`0105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2 813,30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2 281,50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81,1%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2 281,5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833 800,00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684 377,02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595 816,76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87,1%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-237 983,2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463 100,00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537 570,05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497 781,05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107,5%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92,6%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34 681,1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расходов по предупреждению и ликвидации последствий ЧС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6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463 100,00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532 974,09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493 185,09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30 085,1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Оеспечение пожарной безопасности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`0310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4 595,96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4 595,96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4 596,0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2 592 450,00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5 520 887,22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5 450 723,06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210,3%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98,7%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2 858 273,1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ремонт улично-дорожной сети в г.Комсомольск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Сельское хозяйство и рыболовство 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48 000,0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2 262 950,00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5 201 914,68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5 182 162,68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229,0%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2 919 212,7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329 500,00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270 972,54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220 560,38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81,4%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-108 939,6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404666"/>
          <a:ext cx="8352928" cy="4536503"/>
        </p:xfrm>
        <a:graphic>
          <a:graphicData uri="http://schemas.openxmlformats.org/drawingml/2006/table">
            <a:tbl>
              <a:tblPr/>
              <a:tblGrid>
                <a:gridCol w="1969687"/>
                <a:gridCol w="437707"/>
                <a:gridCol w="720395"/>
                <a:gridCol w="729514"/>
                <a:gridCol w="756871"/>
                <a:gridCol w="437707"/>
                <a:gridCol w="437707"/>
                <a:gridCol w="565373"/>
                <a:gridCol w="2297967"/>
              </a:tblGrid>
              <a:tr h="313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28 220 547,00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45 439 627,81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34 300 537,06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121,5%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6 079 990,1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бюдежта  на обеспечение мероприятий по формированию современной городской среды, ремонт дворовых и общественных территорий, обустройство мест массового отдыха населения (городские парки) 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99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702 810,00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1 524 117,95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1 261 972,57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179,6%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559 162,6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25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17 989 801,56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25 672 678,20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17 338 658,47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96,4%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-651 143,1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77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9 527 935,44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18 242 831,66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15 699 906,02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164,8%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86,1%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6 171 970,6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0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временную летнюю занятость подростков в трудовом отряде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Молодежная политика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24 880 705,00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25 456 336,55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25 425 534,94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102,2%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544 829,9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Остаток неисполненных бюджетных ассигнований образовался от договоров за коммунальные услуги. Оплата счетов-фактур за декабрь 2019 г. будет в январе 2020 г.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24 880 705,00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23 617 579,55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23 586 777,94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-1 293 927,1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79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1 838 757,00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1 838 757,00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1 838 757,0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85 202,19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-3 297,8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35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85 202,19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-3 297,8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73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3993" marR="3993" marT="39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95 835,61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для обслуживания и погашения долговых обязательств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15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муниципального долга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95 835,61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57 079 102,00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78 091 422,71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66 706 529,80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85,4%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9 627 427,8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2019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25 721,8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25 691,0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52 369,6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41 015,5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66 627,4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78 091,4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66 706,5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2019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2018-2019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7092677"/>
              </p:ext>
            </p:extLst>
          </p:nvPr>
        </p:nvGraphicFramePr>
        <p:xfrm>
          <a:off x="251519" y="799713"/>
          <a:ext cx="8712970" cy="5820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2647"/>
                <a:gridCol w="1181420"/>
                <a:gridCol w="1107581"/>
                <a:gridCol w="959903"/>
                <a:gridCol w="1181419"/>
              </a:tblGrid>
              <a:tr h="692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2018 (отчет</a:t>
                      </a:r>
                      <a:r>
                        <a:rPr lang="ru-RU" sz="1400" b="0" u="none" strike="noStrike" dirty="0" smtClean="0">
                          <a:effectLst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</a:rPr>
                        <a:t>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</a:rPr>
                        <a:t>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2018-2022 годы"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4 239,0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4 206,1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62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11 866,0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4 344,4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4 324,7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1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16 653,3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27 056,8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18 510,1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12 425,8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14 861,3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12 351,3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5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23 984,3</a:t>
                      </a: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25 721,8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25 691,0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«Градостроительная деятельность на территории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Комсомольского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поселения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Комсомольского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378,1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65 472,0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76  535,6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65 395,5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«Культура Комсомольского городского поселения Комсомольского муниципального района"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(38,5%).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2019 год, тыс.руб.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2019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66706,5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b="1" u="sng" dirty="0" smtClean="0"/>
              <a:t>65395,5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98%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2019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7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07504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570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4,6 тыс.руб. исполнено 4,6 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Обеспечение мер по содержанию и ремонту пожарных гидрантов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s://images.ru.prom.st/600886200_w640_h640_gidrant-pozharnyj-n-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77072"/>
            <a:ext cx="2717111" cy="1817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2019 году – </a:t>
            </a:r>
            <a:r>
              <a:rPr lang="ru-RU" sz="1600" b="1" dirty="0" smtClean="0"/>
              <a:t>4 324,7</a:t>
            </a:r>
            <a:r>
              <a:rPr lang="ru-RU" sz="1600" b="1" dirty="0">
                <a:solidFill>
                  <a:srgbClr val="000000"/>
                </a:solidFill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</a:rPr>
              <a:t> </a:t>
            </a:r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2019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ремонт, содержание и грейдерование автомобильных дорог общего пользования Комсомольского городского поселения.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photos.wikimapia.org/p/00/01/90/81/89_big.jpg"/>
          <p:cNvPicPr>
            <a:picLocks noChangeAspect="1" noChangeArrowheads="1"/>
          </p:cNvPicPr>
          <p:nvPr/>
        </p:nvPicPr>
        <p:blipFill>
          <a:blip r:embed="rId2" cstate="print"/>
          <a:srcRect l="4049" t="15298" r="4049" b="10799"/>
          <a:stretch>
            <a:fillRect/>
          </a:stretch>
        </p:blipFill>
        <p:spPr bwMode="auto">
          <a:xfrm>
            <a:off x="73152" y="1412776"/>
            <a:ext cx="9028576" cy="54452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Краткая характеристика Комсомольского городского поселения</a:t>
            </a:r>
            <a:endParaRPr lang="ru-RU" sz="32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1377474"/>
            <a:ext cx="61206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- 8038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:p14="http://schemas.microsoft.com/office/powerpoint/2010/main" xmlns="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84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2019 году – </a:t>
            </a:r>
            <a:r>
              <a:rPr lang="ru-RU" sz="1400" b="1" u="sng" dirty="0" smtClean="0"/>
              <a:t>18 510,1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линии канализации, КНС по ул. Колганова, строительство канализационной сети для домов д.36,38 по ул. Колганова; Строительство газораспределительной сети для газификации  20 жилых домов по адресу: Ивановская область, г. Комсомольск, ул. Маяковского д.6,10,12,15,16,17; ул. Гоголя д. 9,11; ул. Лермонтова д. 5,8; ул. Пушкина д.6,11; ул. Чехова д. 15,16;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Горького д. 3,4,11; ул. Островского д.4,5,6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2019 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12 351,3</a:t>
            </a:r>
            <a:r>
              <a:rPr lang="ru-RU" sz="1400" b="1" u="sng" dirty="0" smtClean="0">
                <a:solidFill>
                  <a:srgbClr val="FFFF00"/>
                </a:solidFill>
              </a:rPr>
              <a:t>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9752" y="1916832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2019 году 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25 691,0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2019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307,7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2018 году –  </a:t>
            </a:r>
            <a:r>
              <a:rPr lang="ru-RU" sz="1400" b="1" u="sng" dirty="0" smtClean="0"/>
              <a:t>4 206,1 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(общественных) обсуждениях. Публичные (общественные) обсуждения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3074" name="Picture 2" descr="http://photos.wikimapia.org/p/00/04/89/92/11_big.jpg"/>
          <p:cNvPicPr>
            <a:picLocks noChangeAspect="1" noChangeArrowheads="1"/>
          </p:cNvPicPr>
          <p:nvPr/>
        </p:nvPicPr>
        <p:blipFill>
          <a:blip r:embed="rId3" cstate="print"/>
          <a:srcRect r="26997"/>
          <a:stretch>
            <a:fillRect/>
          </a:stretch>
        </p:blipFill>
        <p:spPr bwMode="auto">
          <a:xfrm>
            <a:off x="3275856" y="980728"/>
            <a:ext cx="5328592" cy="485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2020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2" name="Picture 2" descr="https://yavoriv-info.com.ua/wp-content/uploads/1537176210_budget2019.jpg"/>
          <p:cNvPicPr>
            <a:picLocks noChangeAspect="1" noChangeArrowheads="1"/>
          </p:cNvPicPr>
          <p:nvPr/>
        </p:nvPicPr>
        <p:blipFill>
          <a:blip r:embed="rId2" cstate="print"/>
          <a:srcRect l="8150" t="11506" r="8150" b="9937"/>
          <a:stretch>
            <a:fillRect/>
          </a:stretch>
        </p:blipFill>
        <p:spPr bwMode="auto">
          <a:xfrm>
            <a:off x="3203848" y="4869160"/>
            <a:ext cx="2736304" cy="1739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xmlns="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(общественные) обсуждения </a:t>
            </a:r>
            <a:r>
              <a:rPr lang="ru-RU" sz="1500" b="1" dirty="0">
                <a:solidFill>
                  <a:srgbClr val="3C0DB3"/>
                </a:solidFill>
              </a:rPr>
              <a:t>организуются 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(общественных) обсуждений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2019 год подлежит публичному (</a:t>
            </a:r>
            <a:r>
              <a:rPr lang="ru-RU" b="1" dirty="0" err="1" smtClean="0">
                <a:solidFill>
                  <a:srgbClr val="A62AA9"/>
                </a:solidFill>
              </a:rPr>
              <a:t>общественому</a:t>
            </a:r>
            <a:r>
              <a:rPr lang="ru-RU" b="1" dirty="0" smtClean="0">
                <a:solidFill>
                  <a:srgbClr val="A62AA9"/>
                </a:solidFill>
              </a:rPr>
              <a:t>) обсуждению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(общественных) обсуждений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3794" name="Picture 2" descr="http://labinskmedia.ru/wp-content/uploads/2020/02/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692696"/>
            <a:ext cx="3240360" cy="1949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2019-2021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sz="1900" i="1" dirty="0" smtClean="0">
                <a:solidFill>
                  <a:srgbClr val="0070C0"/>
                </a:solidFill>
              </a:rPr>
              <a:t>• Сокращение расходов;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Недопущение принятия новых расходных обязательств;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качества предоставления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муниципальных услуг;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прозрачности бюджета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и бюджетного процесса Комсомольского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6609</TotalTime>
  <Words>4200</Words>
  <Application>Microsoft Office PowerPoint</Application>
  <PresentationFormat>Экран (4:3)</PresentationFormat>
  <Paragraphs>788</Paragraphs>
  <Slides>38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2019-2021 годы</vt:lpstr>
      <vt:lpstr>Исполнение бюджета Комсомольского городского поселения за 2019 год</vt:lpstr>
      <vt:lpstr>Слайд 11</vt:lpstr>
      <vt:lpstr>Доходы бюджета Комсомольского городского поселения</vt:lpstr>
      <vt:lpstr>Структура налоговых доходов в 2018-2019 гг, %</vt:lpstr>
      <vt:lpstr>Слайд 14</vt:lpstr>
      <vt:lpstr>Слайд 15</vt:lpstr>
      <vt:lpstr>Слайд 16</vt:lpstr>
      <vt:lpstr>Структура неналоговых доходов в 2018-2019 гг.</vt:lpstr>
      <vt:lpstr>Структура безвозмездных поступлений в бюджет КГП в 2018-2019 гг.</vt:lpstr>
      <vt:lpstr>Расходы бюджета Комсомольского городского поселения</vt:lpstr>
      <vt:lpstr>Слайд 20</vt:lpstr>
      <vt:lpstr>Слайд 21</vt:lpstr>
      <vt:lpstr>Структура расходов бюджета района по отраслям за 2019 год, тыс.руб.</vt:lpstr>
      <vt:lpstr>Распределение расходов бюджета Комсомольского городского поселения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2019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2018-2019 годах, тыс.руб</vt:lpstr>
      <vt:lpstr>Слайд 27</vt:lpstr>
      <vt:lpstr>Слайд 28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34</vt:lpstr>
      <vt:lpstr>Слайд 35</vt:lpstr>
      <vt:lpstr>Слайд 36</vt:lpstr>
      <vt:lpstr>Слайд 37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DolbenevaNA</cp:lastModifiedBy>
  <cp:revision>593</cp:revision>
  <dcterms:created xsi:type="dcterms:W3CDTF">2017-11-08T13:00:37Z</dcterms:created>
  <dcterms:modified xsi:type="dcterms:W3CDTF">2020-08-03T10:58:06Z</dcterms:modified>
</cp:coreProperties>
</file>