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71" r:id="rId14"/>
    <p:sldId id="316" r:id="rId15"/>
    <p:sldId id="317" r:id="rId16"/>
    <p:sldId id="273" r:id="rId17"/>
    <p:sldId id="274" r:id="rId18"/>
    <p:sldId id="275" r:id="rId19"/>
    <p:sldId id="296" r:id="rId20"/>
    <p:sldId id="297" r:id="rId21"/>
    <p:sldId id="289" r:id="rId22"/>
    <p:sldId id="290" r:id="rId23"/>
    <p:sldId id="277" r:id="rId24"/>
    <p:sldId id="298" r:id="rId25"/>
    <p:sldId id="280" r:id="rId26"/>
    <p:sldId id="306" r:id="rId27"/>
    <p:sldId id="281" r:id="rId28"/>
    <p:sldId id="282" r:id="rId29"/>
    <p:sldId id="283" r:id="rId30"/>
    <p:sldId id="284" r:id="rId31"/>
    <p:sldId id="285" r:id="rId32"/>
    <p:sldId id="315" r:id="rId33"/>
    <p:sldId id="319" r:id="rId34"/>
    <p:sldId id="308" r:id="rId35"/>
    <p:sldId id="307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66F"/>
    <a:srgbClr val="CBF9F1"/>
    <a:srgbClr val="BEF5F8"/>
    <a:srgbClr val="97EFF3"/>
    <a:srgbClr val="93F2F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7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План, млн.руб.</c:v>
                </c:pt>
              </c:strCache>
            </c:strRef>
          </c:tx>
          <c:dLbls>
            <c:dLbl>
              <c:idx val="0"/>
              <c:layout>
                <c:manualLayout>
                  <c:x val="-4.2498624650808637E-3"/>
                  <c:y val="9.7982940167141944E-2"/>
                </c:manualLayout>
              </c:layout>
              <c:showVal val="1"/>
            </c:dLbl>
            <c:dLbl>
              <c:idx val="1"/>
              <c:layout>
                <c:manualLayout>
                  <c:x val="6.3747936976212864E-3"/>
                  <c:y val="7.4467034527027923E-2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79.8</c:v>
                </c:pt>
                <c:pt idx="1">
                  <c:v>80.8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Исполнено, млн.руб.</c:v>
                </c:pt>
              </c:strCache>
            </c:strRef>
          </c:tx>
          <c:dLbls>
            <c:dLbl>
              <c:idx val="0"/>
              <c:layout>
                <c:manualLayout>
                  <c:x val="-3.8956622566346438E-17"/>
                  <c:y val="0.10582157538051336"/>
                </c:manualLayout>
              </c:layout>
              <c:showVal val="1"/>
            </c:dLbl>
            <c:dLbl>
              <c:idx val="1"/>
              <c:layout>
                <c:manualLayout>
                  <c:x val="7.7913245132692925E-17"/>
                  <c:y val="0.12541816341394171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79.5</c:v>
                </c:pt>
                <c:pt idx="1">
                  <c:v>76.3</c:v>
                </c:pt>
              </c:numCache>
            </c:numRef>
          </c:val>
        </c:ser>
        <c:shape val="box"/>
        <c:axId val="96815744"/>
        <c:axId val="96829824"/>
        <c:axId val="0"/>
      </c:bar3DChart>
      <c:catAx>
        <c:axId val="96815744"/>
        <c:scaling>
          <c:orientation val="minMax"/>
        </c:scaling>
        <c:axPos val="b"/>
        <c:tickLblPos val="nextTo"/>
        <c:crossAx val="96829824"/>
        <c:crosses val="autoZero"/>
        <c:auto val="1"/>
        <c:lblAlgn val="ctr"/>
        <c:lblOffset val="100"/>
      </c:catAx>
      <c:valAx>
        <c:axId val="96829824"/>
        <c:scaling>
          <c:orientation val="minMax"/>
        </c:scaling>
        <c:axPos val="l"/>
        <c:majorGridlines/>
        <c:numFmt formatCode="General" sourceLinked="1"/>
        <c:tickLblPos val="nextTo"/>
        <c:crossAx val="96815744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view3D>
      <c:perspective val="30"/>
    </c:view3D>
    <c:plotArea>
      <c:layout>
        <c:manualLayout>
          <c:layoutTarget val="inner"/>
          <c:xMode val="edge"/>
          <c:yMode val="edge"/>
          <c:x val="0.3887512248388818"/>
          <c:y val="4.311249367354246E-2"/>
          <c:w val="0.47973611040214753"/>
          <c:h val="0.86292881037909386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dLbls>
            <c:dLbl>
              <c:idx val="0"/>
              <c:layout>
                <c:manualLayout>
                  <c:x val="1.2711300346007603E-2"/>
                  <c:y val="5.8789764100285163E-2"/>
                </c:manualLayout>
              </c:layout>
              <c:showVal val="1"/>
            </c:dLbl>
            <c:dLbl>
              <c:idx val="1"/>
              <c:layout>
                <c:manualLayout>
                  <c:x val="1.2711300346007603E-2"/>
                  <c:y val="-1.5677579034428277E-2"/>
                </c:manualLayout>
              </c:layout>
              <c:showVal val="1"/>
            </c:dLbl>
            <c:dLbl>
              <c:idx val="2"/>
              <c:layout>
                <c:manualLayout>
                  <c:x val="1.4300087778034673E-2"/>
                  <c:y val="-3.9193176066856777E-3"/>
                </c:manualLayout>
              </c:layout>
              <c:showVal val="1"/>
            </c:dLbl>
            <c:dLbl>
              <c:idx val="3"/>
              <c:layout>
                <c:manualLayout>
                  <c:x val="1.1122387802756652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38.1</c:v>
                </c:pt>
                <c:pt idx="1">
                  <c:v>1</c:v>
                </c:pt>
                <c:pt idx="2">
                  <c:v>1.3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dLbls>
            <c:dLbl>
              <c:idx val="1"/>
              <c:layout>
                <c:manualLayout>
                  <c:x val="1.430021288925855E-2"/>
                  <c:y val="-3.9193176066856777E-3"/>
                </c:manualLayout>
              </c:layout>
              <c:showVal val="1"/>
            </c:dLbl>
            <c:dLbl>
              <c:idx val="2"/>
              <c:layout>
                <c:manualLayout>
                  <c:x val="1.4300212889258491E-2"/>
                  <c:y val="-1.1757952820057066E-2"/>
                </c:manualLayout>
              </c:layout>
              <c:showVal val="1"/>
            </c:dLbl>
            <c:dLbl>
              <c:idx val="3"/>
              <c:layout>
                <c:manualLayout>
                  <c:x val="1.9066950519011406E-2"/>
                  <c:y val="-7.8386352133713554E-3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42.6</c:v>
                </c:pt>
                <c:pt idx="1">
                  <c:v>1</c:v>
                </c:pt>
                <c:pt idx="2">
                  <c:v>3.8</c:v>
                </c:pt>
                <c:pt idx="3">
                  <c:v>2.2999999999999998</c:v>
                </c:pt>
              </c:numCache>
            </c:numRef>
          </c:val>
        </c:ser>
        <c:gapWidth val="100"/>
        <c:shape val="cylinder"/>
        <c:axId val="99149312"/>
        <c:axId val="99147776"/>
        <c:axId val="0"/>
      </c:bar3DChart>
      <c:valAx>
        <c:axId val="99147776"/>
        <c:scaling>
          <c:orientation val="minMax"/>
        </c:scaling>
        <c:axPos val="b"/>
        <c:majorGridlines/>
        <c:numFmt formatCode="General" sourceLinked="1"/>
        <c:tickLblPos val="nextTo"/>
        <c:crossAx val="99149312"/>
        <c:crosses val="autoZero"/>
        <c:crossBetween val="between"/>
      </c:valAx>
      <c:catAx>
        <c:axId val="99149312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 b="1" i="1"/>
            </a:pPr>
            <a:endParaRPr lang="ru-RU"/>
          </a:p>
        </c:txPr>
        <c:crossAx val="99147776"/>
        <c:crosses val="autoZero"/>
        <c:auto val="1"/>
        <c:lblAlgn val="ctr"/>
        <c:lblOffset val="100"/>
      </c:catAx>
    </c:plotArea>
    <c:legend>
      <c:legendPos val="r"/>
      <c:layout/>
      <c:txPr>
        <a:bodyPr/>
        <a:lstStyle/>
        <a:p>
          <a:pPr>
            <a:defRPr sz="1400" b="1" i="1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2416690291117079"/>
          <c:y val="0"/>
          <c:w val="0.61991435817476215"/>
          <c:h val="0.9114028482431996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2.4</c:v>
                </c:pt>
                <c:pt idx="1">
                  <c:v>0.8</c:v>
                </c:pt>
                <c:pt idx="2">
                  <c:v>1.0000000000000002E-2</c:v>
                </c:pt>
                <c:pt idx="3">
                  <c:v>0.2</c:v>
                </c:pt>
                <c:pt idx="4">
                  <c:v>1.0000000000000002E-2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1.0000000000000002E-2</c:v>
                </c:pt>
                <c:pt idx="2">
                  <c:v>0</c:v>
                </c:pt>
                <c:pt idx="3">
                  <c:v>0.30000000000000004</c:v>
                </c:pt>
                <c:pt idx="4">
                  <c:v>0.2</c:v>
                </c:pt>
              </c:numCache>
            </c:numRef>
          </c:val>
        </c:ser>
        <c:gapWidth val="100"/>
        <c:axId val="100295040"/>
        <c:axId val="100280960"/>
      </c:barChart>
      <c:valAx>
        <c:axId val="100280960"/>
        <c:scaling>
          <c:orientation val="minMax"/>
        </c:scaling>
        <c:axPos val="b"/>
        <c:majorGridlines/>
        <c:numFmt formatCode="General" sourceLinked="1"/>
        <c:tickLblPos val="nextTo"/>
        <c:crossAx val="100295040"/>
        <c:crosses val="autoZero"/>
        <c:crossBetween val="between"/>
      </c:valAx>
      <c:catAx>
        <c:axId val="100295040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00280960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86064168157561061"/>
          <c:y val="0.46395229847286051"/>
          <c:w val="0.13023576882262128"/>
          <c:h val="0.13796827126303235"/>
        </c:manualLayout>
      </c:layout>
      <c:spPr>
        <a:ln>
          <a:bevel/>
        </a:ln>
      </c:spPr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1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96E-2"/>
          <c:w val="0.65681262651056727"/>
          <c:h val="0.9559521656533634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9.7000000000000011</c:v>
                </c:pt>
                <c:pt idx="1">
                  <c:v>10.4</c:v>
                </c:pt>
                <c:pt idx="2">
                  <c:v>0</c:v>
                </c:pt>
                <c:pt idx="3">
                  <c:v>6.0000000000000012E-2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</c:v>
                </c:pt>
              </c:strCache>
            </c:strRef>
          </c:tx>
          <c:dLbls>
            <c:dLbl>
              <c:idx val="2"/>
              <c:layout>
                <c:manualLayout>
                  <c:x val="-2.7777780815592843E-3"/>
                  <c:y val="-6.0125914079595388E-2"/>
                </c:manualLayout>
              </c:layout>
              <c:showVal val="1"/>
            </c:dLbl>
            <c:dLbl>
              <c:idx val="4"/>
              <c:layout>
                <c:manualLayout>
                  <c:x val="4.1666671223389313E-3"/>
                  <c:y val="4.0083942719730294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Субвенции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6.8</c:v>
                </c:pt>
                <c:pt idx="1">
                  <c:v>13.7</c:v>
                </c:pt>
                <c:pt idx="2">
                  <c:v>2.0000000000000005E-3</c:v>
                </c:pt>
                <c:pt idx="3">
                  <c:v>0</c:v>
                </c:pt>
                <c:pt idx="4">
                  <c:v>0.30000000000000004</c:v>
                </c:pt>
              </c:numCache>
            </c:numRef>
          </c:val>
        </c:ser>
        <c:gapWidth val="100"/>
        <c:axId val="92680960"/>
        <c:axId val="92670976"/>
      </c:barChart>
      <c:valAx>
        <c:axId val="92670976"/>
        <c:scaling>
          <c:orientation val="minMax"/>
        </c:scaling>
        <c:axPos val="b"/>
        <c:majorGridlines/>
        <c:numFmt formatCode="General" sourceLinked="1"/>
        <c:tickLblPos val="nextTo"/>
        <c:crossAx val="92680960"/>
        <c:crosses val="autoZero"/>
        <c:crossBetween val="between"/>
      </c:valAx>
      <c:catAx>
        <c:axId val="92680960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92670976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79932084419519289"/>
          <c:y val="0.16230745899049701"/>
          <c:w val="0.10623470103179149"/>
          <c:h val="0.22644460793643134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5.9485080954917675E-2"/>
          <c:y val="9.1894882050142609E-2"/>
          <c:w val="0.85238867096438564"/>
          <c:h val="0.8342993940844192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dLbls>
            <c:dLbl>
              <c:idx val="1"/>
              <c:layout>
                <c:manualLayout>
                  <c:x val="0.30716031552049777"/>
                  <c:y val="0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6.5773437329375697E-2"/>
                  <c:y val="0.21933104298952541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"/>
                  <c:y val="0.13362671241656907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16907760486251766"/>
                  <c:y val="-0.27384457282524177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7.8339111418769231E-2"/>
                  <c:y val="4.4077723557781376E-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0.20648774067838618"/>
                  <c:y val="6.6847807508567406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Лист1!$A$2:$A$8</c:f>
              <c:strCache>
                <c:ptCount val="7"/>
                <c:pt idx="0">
                  <c:v>Социальная политика</c:v>
                </c:pt>
                <c:pt idx="1">
                  <c:v>Обслуживание государственного внутреннего долга</c:v>
                </c:pt>
                <c:pt idx="2">
                  <c:v>Культура, кинематография</c:v>
                </c:pt>
                <c:pt idx="3">
                  <c:v>Общегосударственные вопросы</c:v>
                </c:pt>
                <c:pt idx="4">
                  <c:v>Национальная экономика</c:v>
                </c:pt>
                <c:pt idx="5">
                  <c:v>Национальная безопасность и правоохранительная деятельность</c:v>
                </c:pt>
                <c:pt idx="6">
                  <c:v>Жилищно-коммунальное хозяйство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81.8</c:v>
                </c:pt>
                <c:pt idx="1">
                  <c:v>413.9</c:v>
                </c:pt>
                <c:pt idx="2">
                  <c:v>20446.3</c:v>
                </c:pt>
                <c:pt idx="3">
                  <c:v>973.3</c:v>
                </c:pt>
                <c:pt idx="4">
                  <c:v>23246.7</c:v>
                </c:pt>
                <c:pt idx="5">
                  <c:v>712.7</c:v>
                </c:pt>
                <c:pt idx="6">
                  <c:v>30441.4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68"/>
          <c:y val="0.19120191600332695"/>
          <c:w val="0.72493139163874665"/>
          <c:h val="0.70816418295865036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3.9531048274329794E-2"/>
                  <c:y val="-7.8434791029225168E-2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ru-RU" dirty="0"/>
                      <a:t>Финансовое управление Администрации Комсомольского муниципального района
</a:t>
                    </a:r>
                    <a:r>
                      <a:rPr lang="ru-RU" dirty="0" smtClean="0"/>
                      <a:t>26,8%</a:t>
                    </a:r>
                    <a:endParaRPr lang="ru-RU" dirty="0"/>
                  </a:p>
                </c:rich>
              </c:tx>
              <c:spPr/>
              <c:showVal val="1"/>
              <c:showCatName val="1"/>
              <c:separator>
</c:separator>
            </c:dLbl>
            <c:dLbl>
              <c:idx val="1"/>
              <c:layout>
                <c:manualLayout>
                  <c:x val="8.6664221216799744E-2"/>
                  <c:y val="-0.45061941315829784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ru-RU" dirty="0"/>
                      <a:t>Администрация Комсомольского муниципального  района Ивановской </a:t>
                    </a:r>
                    <a:r>
                      <a:rPr lang="ru-RU" dirty="0" smtClean="0"/>
                      <a:t>области</a:t>
                    </a:r>
                  </a:p>
                  <a:p>
                    <a:pPr>
                      <a:defRPr sz="1400" b="1"/>
                    </a:pPr>
                    <a:r>
                      <a:rPr lang="ru-RU" dirty="0" smtClean="0"/>
                      <a:t>73,2%</a:t>
                    </a:r>
                    <a:endParaRPr lang="ru-RU" dirty="0"/>
                  </a:p>
                </c:rich>
              </c:tx>
              <c:spPr/>
              <c:showVal val="1"/>
              <c:showCatName val="1"/>
              <c:separator>
</c:separator>
            </c:dLbl>
            <c:dLbl>
              <c:idx val="2"/>
              <c:layout>
                <c:manualLayout>
                  <c:x val="6.1365074933194756E-2"/>
                  <c:y val="9.18978221639042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1.1254841080035941E-3"/>
                  <c:y val="-1.8215130751237863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0.11512835074855259"/>
                  <c:y val="-6.800895996540926E-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6.8155501879101563E-2"/>
                  <c:y val="-8.7190199587433265E-2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0.17840232664206954"/>
                  <c:y val="-0.10345378291301002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Д_Р!$A$131:$A$132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Д_Р!$F$131:$F$132</c:f>
              <c:numCache>
                <c:formatCode>0.0%</c:formatCode>
                <c:ptCount val="2"/>
                <c:pt idx="0">
                  <c:v>0.38513485861129332</c:v>
                </c:pt>
                <c:pt idx="1">
                  <c:v>0.61486514138870663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0"/>
              <c:layout>
                <c:manualLayout>
                  <c:x val="0.30498336206371346"/>
                  <c:y val="8.072603085234484E-4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7.2046206335496771E-2"/>
                  <c:y val="0.3430853768672503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9.1497898083008691E-2"/>
                  <c:y val="-2.5832329872750349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2.5349187066646496E-2"/>
                  <c:y val="0.1362248592443128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0.20988662550039244"/>
                  <c:y val="1.614520617046897E-3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программа"Формирование современной городской среды на территории Комсомольского городского поселения на 2018-2024 годы"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119.4</c:v>
                </c:pt>
                <c:pt idx="1">
                  <c:v>20309.099999999995</c:v>
                </c:pt>
                <c:pt idx="2">
                  <c:v>15356.3</c:v>
                </c:pt>
                <c:pt idx="3">
                  <c:v>16251.2</c:v>
                </c:pt>
                <c:pt idx="4">
                  <c:v>20446.3</c:v>
                </c:pt>
                <c:pt idx="5">
                  <c:v>1005.8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2020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2342F7EA-E591-43D0-B163-11C99F08DDA0}" type="presOf" srcId="{5ED971B3-F31B-467A-94A4-8F856B31233B}" destId="{C959E235-93FA-4761-A151-8A07F5DF5F8E}" srcOrd="0" destOrd="0" presId="urn:microsoft.com/office/officeart/2005/8/layout/vList2"/>
    <dgm:cxn modelId="{2047D2EE-5216-40A0-AF77-5FE7808CE76F}" type="presOf" srcId="{3E854033-D60F-46C8-977B-5EF5E9D51078}" destId="{C71196CF-376E-4CB4-80A4-E258B7B5F5FF}" srcOrd="0" destOrd="0" presId="urn:microsoft.com/office/officeart/2005/8/layout/vList2"/>
    <dgm:cxn modelId="{3659709F-0726-41CB-A319-FA35FCF06D48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2020 год, тыс.руб.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 custLinFactNeighborY="-60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</a:t>
          </a:r>
          <a:r>
            <a:rPr lang="ru-RU" b="1" i="1" dirty="0" smtClean="0"/>
            <a:t>2018-2024 </a:t>
          </a:r>
          <a:r>
            <a:rPr lang="ru-RU" b="1" i="1" dirty="0" smtClean="0"/>
            <a:t>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9816A-A8E5-4330-A7FC-924A878C0E1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2A46B-9133-4C65-A1BF-8C7EAB49A95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</a:t>
          </a:r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2020 </a:t>
          </a:r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год"</a:t>
          </a:r>
          <a:r>
            <a:rPr lang="ru-RU" sz="1600" dirty="0" smtClean="0"/>
            <a:t/>
          </a:r>
          <a:br>
            <a:rPr lang="ru-RU" sz="1600" dirty="0" smtClean="0"/>
          </a:br>
          <a:endParaRPr lang="ru-RU" sz="1600" dirty="0" smtClean="0"/>
        </a:p>
        <a:p>
          <a:endParaRPr lang="ru-RU" sz="1400" dirty="0" smtClean="0"/>
        </a:p>
        <a:p>
          <a:r>
            <a:rPr lang="ru-RU" sz="1400" dirty="0" smtClean="0"/>
            <a:t/>
          </a:r>
          <a:br>
            <a:rPr lang="ru-RU" sz="1400" dirty="0" smtClean="0"/>
          </a:br>
          <a:r>
            <a:rPr lang="ru-RU" sz="1400" dirty="0" smtClean="0"/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Проект решения Совета Комсомольского городского поселения «Об исполнении бюджета Комсомольского городского поселения за </a:t>
          </a:r>
          <a:r>
            <a:rPr lang="ru-RU" sz="1400" dirty="0" smtClean="0"/>
            <a:t>2020 </a:t>
          </a:r>
          <a:r>
            <a:rPr lang="ru-RU" sz="1400" dirty="0" smtClean="0"/>
            <a:t>год»  размещен на официальном сайте финансового управления в сети интернет (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dirty="0" smtClean="0"/>
            <a:t>).</a:t>
          </a:r>
        </a:p>
      </dgm:t>
    </dgm:pt>
    <dgm:pt modelId="{7B4157D1-7EE0-4FEE-9D42-3B4C982B16D1}" type="parTrans" cxnId="{C7DED1C7-2B20-42BB-B2BE-149EDAF539C4}">
      <dgm:prSet/>
      <dgm:spPr/>
      <dgm:t>
        <a:bodyPr/>
        <a:lstStyle/>
        <a:p>
          <a:endParaRPr lang="ru-RU"/>
        </a:p>
      </dgm:t>
    </dgm:pt>
    <dgm:pt modelId="{93FE4C85-58D2-40A2-A501-8F384AB3F59F}" type="sibTrans" cxnId="{C7DED1C7-2B20-42BB-B2BE-149EDAF539C4}">
      <dgm:prSet/>
      <dgm:spPr/>
      <dgm:t>
        <a:bodyPr/>
        <a:lstStyle/>
        <a:p>
          <a:endParaRPr lang="ru-RU"/>
        </a:p>
      </dgm:t>
    </dgm:pt>
    <dgm:pt modelId="{9435E956-0CF8-41F4-A3CC-4DE43724EC15}" type="pres">
      <dgm:prSet presAssocID="{2519816A-A8E5-4330-A7FC-924A878C0E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35534B-35C5-49B0-8C68-6A01985416FE}" type="pres">
      <dgm:prSet presAssocID="{09E2A46B-9133-4C65-A1BF-8C7EAB49A953}" presName="vertOne" presStyleCnt="0"/>
      <dgm:spPr/>
    </dgm:pt>
    <dgm:pt modelId="{3C6CAEAB-CA82-4503-905E-0768DFACCE89}" type="pres">
      <dgm:prSet presAssocID="{09E2A46B-9133-4C65-A1BF-8C7EAB49A953}" presName="txOne" presStyleLbl="node0" presStyleIdx="0" presStyleCnt="1" custLinFactNeighborX="893" custLinFactNeighborY="-1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5EB13-2FA4-4850-A4EF-F7E15AA3A180}" type="pres">
      <dgm:prSet presAssocID="{09E2A46B-9133-4C65-A1BF-8C7EAB49A953}" presName="horzOne" presStyleCnt="0"/>
      <dgm:spPr/>
    </dgm:pt>
  </dgm:ptLst>
  <dgm:cxnLst>
    <dgm:cxn modelId="{C7DED1C7-2B20-42BB-B2BE-149EDAF539C4}" srcId="{2519816A-A8E5-4330-A7FC-924A878C0E1C}" destId="{09E2A46B-9133-4C65-A1BF-8C7EAB49A953}" srcOrd="0" destOrd="0" parTransId="{7B4157D1-7EE0-4FEE-9D42-3B4C982B16D1}" sibTransId="{93FE4C85-58D2-40A2-A501-8F384AB3F59F}"/>
    <dgm:cxn modelId="{5BEE452D-41F9-4698-BA6B-7C91471A6418}" type="presOf" srcId="{2519816A-A8E5-4330-A7FC-924A878C0E1C}" destId="{9435E956-0CF8-41F4-A3CC-4DE43724EC15}" srcOrd="0" destOrd="0" presId="urn:microsoft.com/office/officeart/2005/8/layout/hierarchy4"/>
    <dgm:cxn modelId="{73F394C0-1E71-45F7-9939-CBB97F20F369}" type="presOf" srcId="{09E2A46B-9133-4C65-A1BF-8C7EAB49A953}" destId="{3C6CAEAB-CA82-4503-905E-0768DFACCE89}" srcOrd="0" destOrd="0" presId="urn:microsoft.com/office/officeart/2005/8/layout/hierarchy4"/>
    <dgm:cxn modelId="{76734D7A-0AD5-43C7-A140-DCBB68FEEB0A}" type="presParOf" srcId="{9435E956-0CF8-41F4-A3CC-4DE43724EC15}" destId="{9835534B-35C5-49B0-8C68-6A01985416FE}" srcOrd="0" destOrd="0" presId="urn:microsoft.com/office/officeart/2005/8/layout/hierarchy4"/>
    <dgm:cxn modelId="{D1F7DAE2-2576-42F1-80B3-84A6C194648B}" type="presParOf" srcId="{9835534B-35C5-49B0-8C68-6A01985416FE}" destId="{3C6CAEAB-CA82-4503-905E-0768DFACCE89}" srcOrd="0" destOrd="0" presId="urn:microsoft.com/office/officeart/2005/8/layout/hierarchy4"/>
    <dgm:cxn modelId="{507520E8-B7F4-4A5C-B63F-7726C9A62B27}" type="presParOf" srcId="{9835534B-35C5-49B0-8C68-6A01985416FE}" destId="{DF65EB13-2FA4-4850-A4EF-F7E15AA3A18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2020 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0"/>
          <a:ext cx="8748463" cy="688172"/>
        </a:xfrm>
        <a:prstGeom prst="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2020 год, тыс.руб.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0"/>
        <a:ext cx="8748463" cy="6881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21275-64BD-4C5D-9686-293D66345675}">
      <dsp:nvSpPr>
        <dsp:cNvPr id="0" name=""/>
        <dsp:cNvSpPr/>
      </dsp:nvSpPr>
      <dsp:spPr>
        <a:xfrm>
          <a:off x="0" y="16085"/>
          <a:ext cx="8229599" cy="673919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/>
            <a:t>«Формирование современной городской среды на территории Комсомольского городского поселения на </a:t>
          </a:r>
          <a:r>
            <a:rPr lang="ru-RU" sz="1800" b="1" i="1" kern="1200" dirty="0" smtClean="0"/>
            <a:t>2018-2024 </a:t>
          </a:r>
          <a:r>
            <a:rPr lang="ru-RU" sz="1800" b="1" i="1" kern="1200" dirty="0" smtClean="0"/>
            <a:t>годы»</a:t>
          </a:r>
          <a:endParaRPr lang="ru-RU" sz="1800" b="1" i="1" kern="1200" dirty="0"/>
        </a:p>
      </dsp:txBody>
      <dsp:txXfrm>
        <a:off x="0" y="16085"/>
        <a:ext cx="8229599" cy="67391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6CAEAB-CA82-4503-905E-0768DFACCE89}">
      <dsp:nvSpPr>
        <dsp:cNvPr id="0" name=""/>
        <dsp:cNvSpPr/>
      </dsp:nvSpPr>
      <dsp:spPr>
        <a:xfrm>
          <a:off x="0" y="0"/>
          <a:ext cx="8064895" cy="583264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15000"/>
                <a:satMod val="250000"/>
              </a:schemeClr>
            </a:gs>
            <a:gs pos="49000">
              <a:schemeClr val="accent6">
                <a:tint val="50000"/>
                <a:satMod val="200000"/>
              </a:schemeClr>
            </a:gs>
            <a:gs pos="49100">
              <a:schemeClr val="accent6">
                <a:tint val="64000"/>
                <a:satMod val="160000"/>
              </a:schemeClr>
            </a:gs>
            <a:gs pos="92000">
              <a:schemeClr val="accent6">
                <a:tint val="50000"/>
                <a:satMod val="200000"/>
              </a:schemeClr>
            </a:gs>
            <a:gs pos="100000">
              <a:schemeClr val="accent6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6"/>
          </a:solidFill>
          <a:prstDash val="solid"/>
        </a:ln>
        <a:effectLst>
          <a:outerShdw blurRad="50800" dist="25000" dir="5400000" rotWithShape="0">
            <a:schemeClr val="accent6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</a:t>
          </a: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2020 </a:t>
          </a: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год"</a:t>
          </a:r>
          <a:r>
            <a:rPr lang="ru-RU" sz="1600" kern="1200" dirty="0" smtClean="0"/>
            <a:t/>
          </a:r>
          <a:br>
            <a:rPr lang="ru-RU" sz="1600" kern="1200" dirty="0" smtClean="0"/>
          </a:b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/>
          </a:r>
          <a:br>
            <a:rPr lang="ru-RU" sz="1400" kern="1200" dirty="0" smtClean="0"/>
          </a:br>
          <a:r>
            <a:rPr lang="ru-RU" sz="1400" kern="1200" dirty="0" smtClean="0"/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kern="1200" dirty="0" smtClean="0"/>
          </a:br>
          <a:endParaRPr lang="ru-RU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Проект решения Совета Комсомольского городского поселения «Об исполнении бюджета Комсомольского городского поселения за </a:t>
          </a:r>
          <a:r>
            <a:rPr lang="ru-RU" sz="1400" kern="1200" dirty="0" smtClean="0"/>
            <a:t>2020 </a:t>
          </a:r>
          <a:r>
            <a:rPr lang="ru-RU" sz="1400" kern="1200" dirty="0" smtClean="0"/>
            <a:t>год»  размещен на официальном сайте финансового управления в сети интернет (</a:t>
          </a:r>
          <a:r>
            <a:rPr lang="en-US" sz="1400" kern="12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kern="1200" dirty="0" smtClean="0"/>
            <a:t>).</a:t>
          </a:r>
        </a:p>
      </dsp:txBody>
      <dsp:txXfrm>
        <a:off x="0" y="0"/>
        <a:ext cx="8064895" cy="5832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finkoms.ru/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2204864"/>
            <a:ext cx="5040560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chemeClr val="bg2"/>
                </a:solidFill>
              </a:rPr>
              <a:t>К </a:t>
            </a:r>
            <a:r>
              <a:rPr lang="ru-RU" sz="2600" b="1" dirty="0" smtClean="0">
                <a:solidFill>
                  <a:schemeClr val="bg2"/>
                </a:solidFill>
              </a:rPr>
              <a:t>проекту решения Совета Комсомольского городского поселения</a:t>
            </a:r>
            <a:endParaRPr lang="ru-RU" sz="2600" b="1" dirty="0">
              <a:solidFill>
                <a:schemeClr val="bg2"/>
              </a:solidFill>
            </a:endParaRPr>
          </a:p>
          <a:p>
            <a:r>
              <a:rPr lang="ru-RU" sz="2600" b="1" dirty="0">
                <a:solidFill>
                  <a:schemeClr val="bg2"/>
                </a:solidFill>
              </a:rPr>
              <a:t>«</a:t>
            </a:r>
            <a:r>
              <a:rPr lang="ru-RU" sz="2600" b="1" dirty="0" smtClean="0">
                <a:solidFill>
                  <a:schemeClr val="bg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chemeClr val="bg2"/>
                </a:solidFill>
              </a:rPr>
              <a:t>2020</a:t>
            </a:r>
            <a:r>
              <a:rPr lang="ru-RU" sz="2600" b="1" dirty="0" smtClean="0">
                <a:solidFill>
                  <a:schemeClr val="bg2"/>
                </a:solidFill>
              </a:rPr>
              <a:t> год»</a:t>
            </a:r>
            <a:endParaRPr lang="ru-RU" sz="2600" b="1" dirty="0">
              <a:solidFill>
                <a:schemeClr val="bg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mail@finkoms.ivanovo.ru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тел.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8(49352</a:t>
            </a:r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42361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155150,Ивановская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область,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г.Комсомольск, ул.50 лет ВЛКСМ, д.2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V:\Нерушева Е.А\220305_900.jpg"/>
          <p:cNvPicPr>
            <a:picLocks noChangeAspect="1" noChangeArrowheads="1"/>
          </p:cNvPicPr>
          <p:nvPr/>
        </p:nvPicPr>
        <p:blipFill>
          <a:blip r:embed="rId2" cstate="print"/>
          <a:srcRect r="40420"/>
          <a:stretch>
            <a:fillRect/>
          </a:stretch>
        </p:blipFill>
        <p:spPr bwMode="auto">
          <a:xfrm>
            <a:off x="251520" y="2060848"/>
            <a:ext cx="3816424" cy="435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Исполнение бюджета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за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2020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79 752,7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79 536,6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80 799,2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76 316,1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3 3</a:t>
                      </a:r>
                      <a:r>
                        <a:rPr lang="ru-RU" sz="1600" b="1" cap="all" baseline="0" dirty="0" smtClean="0">
                          <a:latin typeface="Calibri"/>
                          <a:ea typeface="Calibri"/>
                          <a:cs typeface="Times New Roman"/>
                        </a:rPr>
                        <a:t>00,00 тыс.руб.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3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300,00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ПОГАШЕНИЕ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ДОЛГОВЫХ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ОБЯЗАТЕЛЬСТВ –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413 901,86руб.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00,0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2020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расходы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исполнены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 в сумме 413,9 тыс.руб</a:t>
                      </a:r>
                      <a:r>
                        <a:rPr lang="ru-RU" sz="10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2020г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76064"/>
          </a:xfrm>
        </p:spPr>
        <p:txBody>
          <a:bodyPr>
            <a:noAutofit/>
          </a:bodyPr>
          <a:lstStyle/>
          <a:p>
            <a:r>
              <a:rPr lang="ru-RU" sz="25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Доходы бюджета </a:t>
            </a:r>
            <a:r>
              <a:rPr lang="ru-RU" sz="25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</a:t>
            </a:r>
            <a:endParaRPr lang="ru-RU" sz="25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2019-2020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,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млн.руб.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7504" y="620688"/>
          <a:ext cx="885698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67544" y="116632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7504" y="692698"/>
          <a:ext cx="8856982" cy="5904654"/>
        </p:xfrm>
        <a:graphic>
          <a:graphicData uri="http://schemas.openxmlformats.org/drawingml/2006/table">
            <a:tbl>
              <a:tblPr/>
              <a:tblGrid>
                <a:gridCol w="3096344"/>
                <a:gridCol w="1046806"/>
                <a:gridCol w="947331"/>
                <a:gridCol w="878851"/>
                <a:gridCol w="856025"/>
                <a:gridCol w="570681"/>
                <a:gridCol w="570681"/>
                <a:gridCol w="890263"/>
              </a:tblGrid>
              <a:tr h="3705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2020 год, руб.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523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2020 год (Решение № 306 от 13.12.2019 в первоначальной редакции), руб.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2020 год (Решение № 306 от 13.12.2019 в редакции от 09.12.2020 № 28), руб.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646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069" marR="3069" marT="306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4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48 263 420,00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48 980 878,62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50 159 699,57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103,9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102,4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1 896 279,57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4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40 946 850,00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40 946 850,00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42 550 018,94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103,9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103,9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1 603 168,94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82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975 670,00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1 071 855,97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957 165,79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98,1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89,3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-18 504,21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823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1 400 000,00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1 494 132,64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1 559 025,65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111,4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104,3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159 025,65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823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2 620 000,00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2 525 867,36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2 272 248,55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86,7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90,0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-347 751,45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88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2 307 400,00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2 279 599,80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2 216 028,44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96,0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97,2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-91 371,56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611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335 639,54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335 582,67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335 582,67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4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13 500,00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8 733,00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6 800,00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50,4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77,9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-6 700,00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5011" y="188640"/>
          <a:ext cx="8749479" cy="5400600"/>
        </p:xfrm>
        <a:graphic>
          <a:graphicData uri="http://schemas.openxmlformats.org/drawingml/2006/table">
            <a:tbl>
              <a:tblPr/>
              <a:tblGrid>
                <a:gridCol w="2988837"/>
                <a:gridCol w="1104024"/>
                <a:gridCol w="935833"/>
                <a:gridCol w="868184"/>
                <a:gridCol w="845634"/>
                <a:gridCol w="563755"/>
                <a:gridCol w="563755"/>
                <a:gridCol w="879457"/>
              </a:tblGrid>
              <a:tr h="12278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12 235,00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12 235,00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12 235,00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39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165 742,97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25 784,92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15,6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25 784,92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8545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неустойки, пени, уплаченные в случае просрочки исполнения поставщиком (подрядчиком, исполнителем) обязательств, предусмотренных муниципальным контрактом, заключенным муниципальным органом, казенным учреждением городского поселения</a:t>
                      </a:r>
                    </a:p>
                  </a:txBody>
                  <a:tcPr marL="3069" marR="3069" marT="306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11607000000000140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140 222,34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224 809,61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160,3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224 809,61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9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10 789 572,00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30 771 805,18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29 376 897,50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272,3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95,5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18 587 325,50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9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20210000000000150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6 776 530,00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9 690 357,00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9 690 357,00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143,0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2 913 827,00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9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20220000000000150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4 013 042,00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6 258 397,38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6 067 504,90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151,2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96,9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2 054 462,90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9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20230000000000150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046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Иные межбюджетные трансферты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20240000000000150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14 768 050,80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13 564 035,60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91,8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13 564 035,60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81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20400000000000150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55 000,00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55 000,00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55 000,00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35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59 052 992,00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79 752 683,80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79 536 597,07</a:t>
                      </a:r>
                    </a:p>
                  </a:txBody>
                  <a:tcPr marL="3069" marR="3069" marT="3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134,7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99,7 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20 483 605,07</a:t>
                      </a:r>
                    </a:p>
                  </a:txBody>
                  <a:tcPr marL="3069" marR="3069" marT="30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2019-2020 гг.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2019-2020 гг.</a:t>
            </a:r>
            <a:endParaRPr lang="ru-RU" sz="2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1" y="764704"/>
          <a:ext cx="91439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8072"/>
          </a:xfrm>
        </p:spPr>
        <p:txBody>
          <a:bodyPr>
            <a:normAutofit/>
          </a:bodyPr>
          <a:lstStyle/>
          <a:p>
            <a:pPr algn="ctr"/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5589240"/>
            <a:ext cx="1985675" cy="1080120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2708920"/>
            <a:ext cx="1939225" cy="1224136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797152"/>
            <a:ext cx="1656184" cy="1301024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9568" y="2708920"/>
            <a:ext cx="2081430" cy="1224136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1628800"/>
            <a:ext cx="1961562" cy="1237357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2764" y="4941168"/>
            <a:ext cx="1820434" cy="1368152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260648"/>
          <a:ext cx="874846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503" y="980728"/>
          <a:ext cx="8856985" cy="5563776"/>
        </p:xfrm>
        <a:graphic>
          <a:graphicData uri="http://schemas.openxmlformats.org/drawingml/2006/table">
            <a:tbl>
              <a:tblPr/>
              <a:tblGrid>
                <a:gridCol w="3004760"/>
                <a:gridCol w="675471"/>
                <a:gridCol w="957150"/>
                <a:gridCol w="892447"/>
                <a:gridCol w="874598"/>
                <a:gridCol w="779777"/>
                <a:gridCol w="779777"/>
                <a:gridCol w="893005"/>
              </a:tblGrid>
              <a:tr h="15409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Раздел/ подраздел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Times New Roman"/>
                          <a:cs typeface="Times New Roman"/>
                        </a:rPr>
                        <a:t>План</a:t>
                      </a: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Исполнено</a:t>
                      </a:r>
                      <a:b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за 2020 год, руб.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>
                          <a:latin typeface="Times New Roman"/>
                          <a:ea typeface="Times New Roman"/>
                          <a:cs typeface="Times New Roman"/>
                        </a:rPr>
                        <a:t>Процент исполнения</a:t>
                      </a:r>
                      <a:endParaRPr lang="ru-RU" sz="7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Утверждено на 2020 год (Решение №306 от 13.12.2019 в первоначальной редакции), руб.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Утверждено на 2020 год (Решение № 306 от 13.12.2019 в редакции от 09.12.2020 № 28), руб.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к первоначальному плану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к уточненному плану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Общегосударственные вопросы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`0100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611 539,86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1 016 065,28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973 326,02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159,2%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95,8%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361 786,2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Обеспечение проведения выборов и референдумов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`0107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525 500,00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525 500,00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175,2%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225 500,0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Другие общегосударственные вопросы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`0113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311 539,86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490 565,28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447 826,02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143,7%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91,3%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136 286,2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3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Национальная безопасность и правоохранительная деятельность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`0300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720 765,33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712 665,32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101,8%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98,9%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12 665,3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`0309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622 081,25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613 981,24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87,7%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98,7%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-86 018,8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Обеспечение пожарной безопасности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`0310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98 684,08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98 684,08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98 684,1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Национальная экономика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`0400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3 605 260,00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24 804 043,30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23 246 739,21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644,8%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93,7%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19 641 479,2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Сельское хозяйство и рыболовство 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`0405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61 200,00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61 200,00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-38 800,0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Дорожное хозяйство (дорожные фонды)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`0409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3 235 260,00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24 518 283,30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23 026 111,21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711,7%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93,9%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19 790 851,2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Другие вопросы в области национальной экономики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`0412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224 560,00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159 428,00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59,0%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71,0%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-110 572,0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Жилищно-коммунальное хозяйство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`0500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29 695 091,28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33 285 329,36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30 441 422,24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102,5%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91,5%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746 331,0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Жилищное хозяйство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`0501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798 466,68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1 408 320,74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1 343 248,57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168,2%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95,4%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544 781,9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Коммунальное хозяйство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`0502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17 162 702,54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15 098 402,53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14 558 191,49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84,8%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96,4%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-2 604 511,1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Благоустройство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`0503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11 733 922,06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16 778 606,09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14 539 982,18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123,9%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86,7%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2 806 060,1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Образование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`0700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413 240,00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0,0%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0,0%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-413 240,0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Молодежная политика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`0707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413 240,00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-413 240,0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Культура, кинематография 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`0800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20 104 811,68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20 468 904,68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20 446 306,35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101,7%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99,9%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341 494,7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Культура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`0801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17 950 610,68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18 314 703,68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18 292 105,35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101,9%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99,9%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341 494,7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Другие вопросы в области культуры, кинематографии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`0804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2 154 201,00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2 154 201,00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2 154 201,00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Социальная политика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`1000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81 775,53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90,9%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90,9%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-8 224,5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Пенсионное обеспечение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`1001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90 000,00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81 775,53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90,9%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90,9%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-8 224,5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3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`1300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533 049,18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414 049,18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413 901,86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77,6%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-119 147,3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Обслуживание муниципального долга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`1301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533 049,18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414 049,18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413 901,86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77,6%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100,0%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-119 147,3</a:t>
                      </a: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5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55 752 992,00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80 799 157,13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76 316 136,53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136,9%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94,5%</a:t>
                      </a: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20 563 144,5</a:t>
                      </a: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881" marR="41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района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2020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980728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25 691,0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20 468,9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20 446,3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41 015,5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60 330,3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55 869,8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66 706,5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80 799,2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76 316,1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2020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2019-2020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годах,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7092677"/>
              </p:ext>
            </p:extLst>
          </p:nvPr>
        </p:nvGraphicFramePr>
        <p:xfrm>
          <a:off x="251519" y="799713"/>
          <a:ext cx="8712970" cy="58203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2647"/>
                <a:gridCol w="1181420"/>
                <a:gridCol w="1107581"/>
                <a:gridCol w="959903"/>
                <a:gridCol w="1181419"/>
              </a:tblGrid>
              <a:tr h="6923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</a:rPr>
                        <a:t>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2020 </a:t>
                      </a:r>
                      <a:r>
                        <a:rPr lang="ru-RU" sz="1400" b="1" u="none" strike="noStrike" dirty="0">
                          <a:effectLst/>
                        </a:rPr>
                        <a:t>(план)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2020 </a:t>
                      </a:r>
                      <a:r>
                        <a:rPr lang="ru-RU" sz="1400" b="1" u="none" strike="noStrike" dirty="0">
                          <a:effectLst/>
                        </a:rPr>
                        <a:t>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Удельный вес в плановых расходах,%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7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2018-2024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годы"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4 206,1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1 005,8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1 005,8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119,4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62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4 324,7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21 801,3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20 309,1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1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18 510,1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15 960,4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15356,3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12 351,3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18 489,8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16 251,2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5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25 691,0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20 468,9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20 446,3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2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«Градостроительная деятельность на территории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Комсомольского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городского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поселения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Комсомольского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65 395,5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80 799,2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76 316,1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«Культура Комсомольского городского поселения Комсомольского муниципального района"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(26,8%).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2020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год, тыс.руб.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2020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76 316,1 тыс.руб.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b="1" u="sng" dirty="0" smtClean="0"/>
              <a:t>73 488.1 тыс.руб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96%</a:t>
            </a:r>
            <a:r>
              <a:rPr lang="ru-RU" sz="1600" dirty="0" smtClean="0"/>
              <a:t>. </a:t>
            </a:r>
            <a:r>
              <a:rPr lang="ru-RU" sz="1600" dirty="0"/>
              <a:t>Всего в </a:t>
            </a:r>
            <a:r>
              <a:rPr lang="ru-RU" sz="1600" dirty="0" smtClean="0"/>
              <a:t>2020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6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07504" y="2780928"/>
          <a:ext cx="8928992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-1224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</a:t>
            </a:r>
            <a:r>
              <a:rPr lang="ru-RU" sz="1400" dirty="0" smtClean="0"/>
              <a:t>119,4</a:t>
            </a:r>
            <a:r>
              <a:rPr lang="ru-RU" sz="1400" dirty="0" smtClean="0"/>
              <a:t> </a:t>
            </a:r>
            <a:r>
              <a:rPr lang="ru-RU" sz="1400" dirty="0" smtClean="0"/>
              <a:t>тыс.руб. исполнено </a:t>
            </a:r>
            <a:r>
              <a:rPr lang="ru-RU" sz="1400" dirty="0" smtClean="0"/>
              <a:t>119,4</a:t>
            </a:r>
            <a:r>
              <a:rPr lang="ru-RU" sz="1400" dirty="0" smtClean="0"/>
              <a:t> </a:t>
            </a:r>
            <a:r>
              <a:rPr lang="ru-RU" sz="1400" dirty="0" smtClean="0"/>
              <a:t>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077072"/>
            <a:ext cx="5544616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</a:t>
            </a:r>
            <a:r>
              <a:rPr lang="ru-RU" dirty="0" smtClean="0">
                <a:solidFill>
                  <a:srgbClr val="C00000"/>
                </a:solidFill>
              </a:rPr>
              <a:t>исполнения: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-Обеспечение </a:t>
            </a:r>
            <a:r>
              <a:rPr lang="ru-RU" dirty="0" smtClean="0">
                <a:solidFill>
                  <a:schemeClr val="tx1"/>
                </a:solidFill>
              </a:rPr>
              <a:t>мер по содержанию и ремонту пожарных </a:t>
            </a:r>
            <a:r>
              <a:rPr lang="ru-RU" dirty="0" smtClean="0">
                <a:solidFill>
                  <a:schemeClr val="tx1"/>
                </a:solidFill>
              </a:rPr>
              <a:t>гидрантов;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-Обеспечение мер по соблюдению требований безопасности на водных объектах, подготовка мест массового отдыха.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s://images.ru.prom.st/600886200_w640_h640_gidrant-pozharnyj-n-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077072"/>
            <a:ext cx="2717111" cy="1817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363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</a:rPr>
              <a:t>2020 </a:t>
            </a:r>
            <a:r>
              <a:rPr lang="ru-RU" sz="1600" b="1" dirty="0" smtClean="0">
                <a:solidFill>
                  <a:schemeClr val="tx1"/>
                </a:solidFill>
              </a:rPr>
              <a:t>году </a:t>
            </a:r>
            <a:r>
              <a:rPr lang="ru-RU" sz="1600" b="1" dirty="0" smtClean="0">
                <a:solidFill>
                  <a:schemeClr val="tx1"/>
                </a:solidFill>
              </a:rPr>
              <a:t>–</a:t>
            </a:r>
            <a:r>
              <a:rPr lang="ru-RU" sz="1600" b="1" dirty="0" smtClean="0"/>
              <a:t>20 309,1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2020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Капитальный ремонт, ремонт, содержание и грейдерование автомобильных дорог общего пользования Комсомольского городского поселения.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19857"/>
            <a:ext cx="2808312" cy="1873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5040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0" y="836712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980728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</a:t>
            </a:r>
            <a:r>
              <a:rPr lang="ru-RU" sz="1400" b="1" dirty="0" smtClean="0">
                <a:solidFill>
                  <a:schemeClr val="tx1"/>
                </a:solidFill>
              </a:rPr>
              <a:t>2020 </a:t>
            </a:r>
            <a:r>
              <a:rPr lang="ru-RU" sz="1400" b="1" dirty="0" smtClean="0">
                <a:solidFill>
                  <a:schemeClr val="tx1"/>
                </a:solidFill>
              </a:rPr>
              <a:t>году – </a:t>
            </a:r>
            <a:r>
              <a:rPr lang="ru-RU" sz="1400" b="1" u="sng" dirty="0" smtClean="0"/>
              <a:t>15 356,3 тыс.руб.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линии канализации, КНС по ул. Колганова, строительство канализационной сети для домов д.36,38 по ул. Колганова;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газораспределительной сети для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газификации; строительство и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кап.ремонт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артезианских скважин на территории КГП.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</a:t>
            </a:r>
            <a:r>
              <a:rPr lang="ru-RU" sz="1400" b="1" dirty="0" smtClean="0">
                <a:solidFill>
                  <a:schemeClr val="tx1"/>
                </a:solidFill>
              </a:rPr>
              <a:t>2020 </a:t>
            </a:r>
            <a:r>
              <a:rPr lang="ru-RU" sz="1400" b="1" dirty="0" smtClean="0">
                <a:solidFill>
                  <a:schemeClr val="tx1"/>
                </a:solidFill>
              </a:rPr>
              <a:t>году </a:t>
            </a:r>
            <a:r>
              <a:rPr lang="ru-RU" sz="1400" b="1" u="sng" dirty="0" smtClean="0">
                <a:solidFill>
                  <a:schemeClr val="tx1"/>
                </a:solidFill>
              </a:rPr>
              <a:t>-  </a:t>
            </a:r>
            <a:r>
              <a:rPr lang="ru-RU" sz="1400" b="1" u="sng" dirty="0" smtClean="0"/>
              <a:t>16 251,2</a:t>
            </a:r>
            <a:r>
              <a:rPr lang="ru-RU" sz="1400" b="1" u="sng" dirty="0" smtClean="0">
                <a:solidFill>
                  <a:srgbClr val="FFFF00"/>
                </a:solidFill>
              </a:rPr>
              <a:t> 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photos.wikimapia.org/p/00/01/90/81/89_big.jpg"/>
          <p:cNvPicPr>
            <a:picLocks noChangeAspect="1" noChangeArrowheads="1"/>
          </p:cNvPicPr>
          <p:nvPr/>
        </p:nvPicPr>
        <p:blipFill>
          <a:blip r:embed="rId2" cstate="print"/>
          <a:srcRect l="4049" t="15298" r="4049" b="10799"/>
          <a:stretch>
            <a:fillRect/>
          </a:stretch>
        </p:blipFill>
        <p:spPr bwMode="auto">
          <a:xfrm>
            <a:off x="73152" y="1412776"/>
            <a:ext cx="9028576" cy="54452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F0"/>
                </a:solidFill>
              </a:rPr>
              <a:t>Краткая характеристика Комсомольского городского поселения</a:t>
            </a:r>
            <a:endParaRPr lang="ru-RU" sz="32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1377474"/>
            <a:ext cx="61206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Город в России, административный центр Комсомольского района Ивановской области. Входит в Комсомольское городское поселение. Население - 8023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="" xmlns:p14="http://schemas.microsoft.com/office/powerpoint/2010/main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79512" y="1268760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</a:rPr>
              <a:t>2020 </a:t>
            </a:r>
            <a:r>
              <a:rPr lang="ru-RU" sz="1600" b="1" dirty="0" smtClean="0">
                <a:solidFill>
                  <a:schemeClr val="tx1"/>
                </a:solidFill>
              </a:rPr>
              <a:t>году –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20 446,3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8194" name="Picture 2" descr="https://www.ipbotsp.ru/upload/iblock/2c9/2c9d1ca3b854ef0a5f2bd82edb1dc6c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4341261" cy="164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Градостроительная деятельность 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Комсомольского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городского поселения Комсомольского муниципального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2880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Финансирование </a:t>
            </a:r>
            <a:r>
              <a:rPr lang="ru-RU" sz="1600" b="1" dirty="0">
                <a:solidFill>
                  <a:schemeClr val="tx1"/>
                </a:solidFill>
              </a:rPr>
              <a:t>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</a:rPr>
              <a:t>2020 </a:t>
            </a:r>
            <a:r>
              <a:rPr lang="ru-RU" sz="1600" b="1" dirty="0" smtClean="0">
                <a:solidFill>
                  <a:schemeClr val="tx1"/>
                </a:solidFill>
              </a:rPr>
              <a:t>году </a:t>
            </a:r>
            <a:r>
              <a:rPr lang="ru-RU" sz="1600" b="1" dirty="0" smtClean="0">
                <a:solidFill>
                  <a:schemeClr val="tx1"/>
                </a:solidFill>
              </a:rPr>
              <a:t>не осуществлялось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</a:t>
            </a:r>
            <a:r>
              <a:rPr lang="ru-RU" sz="1400" b="1" dirty="0" smtClean="0"/>
              <a:t>2020 </a:t>
            </a:r>
            <a:r>
              <a:rPr lang="ru-RU" sz="1400" b="1" dirty="0" smtClean="0"/>
              <a:t>году –  </a:t>
            </a:r>
            <a:r>
              <a:rPr lang="ru-RU" sz="1400" b="1" u="sng" dirty="0" smtClean="0"/>
              <a:t>1 005,8 </a:t>
            </a:r>
            <a:r>
              <a:rPr lang="ru-RU" sz="1400" b="1" u="sng" dirty="0" smtClean="0"/>
              <a:t>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764704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слушаниях.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Публичные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слушания в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3074" name="Picture 2" descr="http://photos.wikimapia.org/p/00/04/89/92/11_big.jpg"/>
          <p:cNvPicPr>
            <a:picLocks noChangeAspect="1" noChangeArrowheads="1"/>
          </p:cNvPicPr>
          <p:nvPr/>
        </p:nvPicPr>
        <p:blipFill>
          <a:blip r:embed="rId3" cstate="print"/>
          <a:srcRect r="26997"/>
          <a:stretch>
            <a:fillRect/>
          </a:stretch>
        </p:blipFill>
        <p:spPr bwMode="auto">
          <a:xfrm>
            <a:off x="3275856" y="980728"/>
            <a:ext cx="5328592" cy="4859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2020</a:t>
            </a:r>
            <a:endParaRPr lang="ru-RU" sz="3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Бюджетный процесс в </a:t>
            </a:r>
            <a:r>
              <a:rPr lang="ru-RU" sz="32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Комсомольском городском поселении</a:t>
            </a:r>
            <a:endParaRPr lang="ru-RU" sz="3200" b="1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F66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869160"/>
            <a:ext cx="2192186" cy="10801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46910"/>
            <a:ext cx="2304256" cy="11301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1286673"/>
            <a:ext cx="2027506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22523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4735215"/>
            <a:ext cx="2520280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43608" y="4149080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866" name="Picture 2" descr="https://borshmedia.ru/wp-content/uploads/2020/11/%D0%BF%D1%80%D0%BE%D0%B5%D0%BA%D1%82-%D0%B1%D1%8E%D0%B4%D0%B6%D0%B5%D1%82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869160"/>
            <a:ext cx="2342448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/>
              <a:t>- ЭТО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ЭТАП БЮДЖЕТНОГО ПРОЦЕССА, КОТОРЫЙ НАЧИНАЕТСЯ С МОМЕНТА УТВЕРЖДЕНИЯ РЕШЕНИЯ </a:t>
            </a:r>
            <a:r>
              <a:rPr lang="ru-RU" sz="1400" b="1" dirty="0"/>
              <a:t>О БЮДЖЕТЕ НА </a:t>
            </a:r>
            <a:r>
              <a:rPr lang="ru-RU" sz="1400" b="1" dirty="0" smtClean="0"/>
              <a:t>ОЧЕРЕДНОЙ ФИНАНСОВЫЙ </a:t>
            </a:r>
            <a:r>
              <a:rPr lang="ru-RU" sz="1400" b="1" dirty="0"/>
              <a:t>ГОД И ПЛАНОВЫЙ ПЕРИОД  И  ПРОДОЛЖАЕТСЯ В ТЕЧЕНИЕ </a:t>
            </a:r>
            <a:r>
              <a:rPr lang="ru-RU" sz="1400" b="1" dirty="0" smtClean="0"/>
              <a:t>ФИНАНСОВОГО ГОДА.</a:t>
            </a:r>
            <a:endParaRPr lang="ru-RU" sz="1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прогноз поступлений в бюджет и кассовых выплат из бюджета в текущем финансовом году</a:t>
            </a:r>
            <a:endParaRPr lang="ru-RU" sz="14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0"/>
            <a:ext cx="3130076" cy="637037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ИСПОЛНЕНИЕ БЮДЖЕТА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361254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941168"/>
            <a:ext cx="444574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 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725144"/>
            <a:ext cx="216024" cy="166748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="" xmlns:p14="http://schemas.microsoft.com/office/powerpoint/2010/main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Возможности </a:t>
            </a:r>
            <a:r>
              <a:rPr lang="ru-RU" sz="28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11960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слушания организуются </a:t>
            </a:r>
            <a:r>
              <a:rPr lang="ru-RU" sz="1500" b="1" dirty="0">
                <a:solidFill>
                  <a:srgbClr val="3C0DB3"/>
                </a:solidFill>
              </a:rPr>
              <a:t>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слушаний</a:t>
            </a:r>
            <a:r>
              <a:rPr lang="ru-RU" sz="1500" b="1" dirty="0" smtClean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  <a:endParaRPr lang="ru-RU" sz="1500" b="1" dirty="0">
              <a:ln w="10541" cmpd="sng">
                <a:solidFill>
                  <a:srgbClr val="FF5050"/>
                </a:solidFill>
                <a:prstDash val="solid"/>
              </a:ln>
              <a:solidFill>
                <a:srgbClr val="1F837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816424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A62AA9"/>
                </a:solidFill>
              </a:rPr>
              <a:t>Проект решения </a:t>
            </a:r>
            <a:r>
              <a:rPr lang="ru-RU" b="1" dirty="0" smtClean="0">
                <a:solidFill>
                  <a:srgbClr val="A62AA9"/>
                </a:solidFill>
              </a:rPr>
              <a:t>Совета КГП </a:t>
            </a:r>
            <a:r>
              <a:rPr lang="ru-RU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b="1" dirty="0" smtClean="0">
                <a:solidFill>
                  <a:srgbClr val="A62AA9"/>
                </a:solidFill>
              </a:rPr>
              <a:t>Комсомольского городского поселения за 2020 год подлежит публичному слушанию</a:t>
            </a:r>
            <a:endParaRPr lang="ru-RU" b="1" dirty="0">
              <a:solidFill>
                <a:srgbClr val="A62AA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509120"/>
            <a:ext cx="3816424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проведении публичных слушаний размещается на официальном сайте финансового управления Администрации КМР </a:t>
            </a:r>
            <a:r>
              <a:rPr lang="en-US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908720"/>
            <a:ext cx="4248472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ПУБЛИЧНЫЕ (ОБЩЕСТВЕННЫЕ) ОБСУЖДЕНИЯ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4818" name="Picture 2" descr="https://www.zhukvesti.ru/wp-content/uploads/2020/05/%D0%9F%D0%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764704"/>
            <a:ext cx="2853147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направления бюджетной и налоговой политики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Комсомольского городского поселения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2020-2022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sz="1900" i="1" dirty="0" smtClean="0">
                <a:solidFill>
                  <a:srgbClr val="0070C0"/>
                </a:solidFill>
              </a:rPr>
              <a:t>• Сокращение расходов;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Недопущение принятия новых расходных обязательств;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качества предоставления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муниципальных услуг;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прозрачности бюджета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и бюджетного процесса Комсомольского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 городского поселения.</a:t>
            </a:r>
          </a:p>
          <a:p>
            <a:endParaRPr lang="ru-RU" dirty="0"/>
          </a:p>
        </p:txBody>
      </p:sp>
      <p:pic>
        <p:nvPicPr>
          <p:cNvPr id="31746" name="Picture 2" descr="https://assets.kpmg/content/dam/kpmg/images/2016/05/tr-family-tax-press-releases.jpg/jcr:content/renditions/cq5dam.web.1200.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05064"/>
            <a:ext cx="3063356" cy="1608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6789</TotalTime>
  <Words>3888</Words>
  <Application>Microsoft Office PowerPoint</Application>
  <PresentationFormat>Экран (4:3)</PresentationFormat>
  <Paragraphs>721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           Возможности влияния гражданина на состав бюджета </vt:lpstr>
      <vt:lpstr>   Основные направления бюджетной и налоговой политики Комсомольского городского поселения на 2020-2022 годы</vt:lpstr>
      <vt:lpstr>Исполнение бюджета Комсомольского городского поселения за 2020 год</vt:lpstr>
      <vt:lpstr>Слайд 11</vt:lpstr>
      <vt:lpstr>Доходы бюджета Комсомольского городского поселения</vt:lpstr>
      <vt:lpstr>Структура налоговых доходов в 2019-2020 гг, млн.руб.</vt:lpstr>
      <vt:lpstr>Слайд 14</vt:lpstr>
      <vt:lpstr>Слайд 15</vt:lpstr>
      <vt:lpstr>Структура неналоговых доходов в 2019-2020 гг.</vt:lpstr>
      <vt:lpstr>Структура безвозмездных поступлений в бюджет КГП в 2019-2020 гг.</vt:lpstr>
      <vt:lpstr>Расходы бюджета Комсомольского городского поселения</vt:lpstr>
      <vt:lpstr>Слайд 19</vt:lpstr>
      <vt:lpstr>Структура расходов бюджета района по отраслям за 2020 год, тыс.руб.</vt:lpstr>
      <vt:lpstr>Распределение расходов бюджета Комсомольского городского поселения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2020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2019-2020 годах, тыс.руб</vt:lpstr>
      <vt:lpstr>Слайд 25</vt:lpstr>
      <vt:lpstr>Слайд 26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«Градостроительная деятельность на територии Комсомольского городского поселения Комсомольского муниципального района»</vt:lpstr>
      <vt:lpstr>Слайд 32</vt:lpstr>
      <vt:lpstr>Слайд 33</vt:lpstr>
      <vt:lpstr>Слайд 34</vt:lpstr>
      <vt:lpstr>Слайд 35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Nerusheva</cp:lastModifiedBy>
  <cp:revision>615</cp:revision>
  <dcterms:created xsi:type="dcterms:W3CDTF">2017-11-08T13:00:37Z</dcterms:created>
  <dcterms:modified xsi:type="dcterms:W3CDTF">2021-04-27T07:54:02Z</dcterms:modified>
</cp:coreProperties>
</file>