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273" r:id="rId17"/>
    <p:sldId id="274" r:id="rId18"/>
    <p:sldId id="275" r:id="rId19"/>
    <p:sldId id="296" r:id="rId20"/>
    <p:sldId id="297" r:id="rId21"/>
    <p:sldId id="289" r:id="rId22"/>
    <p:sldId id="290" r:id="rId23"/>
    <p:sldId id="277" r:id="rId24"/>
    <p:sldId id="298" r:id="rId25"/>
    <p:sldId id="280" r:id="rId26"/>
    <p:sldId id="306" r:id="rId27"/>
    <p:sldId id="281" r:id="rId28"/>
    <p:sldId id="282" r:id="rId29"/>
    <p:sldId id="283" r:id="rId30"/>
    <p:sldId id="284" r:id="rId31"/>
    <p:sldId id="285" r:id="rId32"/>
    <p:sldId id="315" r:id="rId33"/>
    <p:sldId id="319" r:id="rId34"/>
    <p:sldId id="308" r:id="rId35"/>
    <p:sldId id="307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66F"/>
    <a:srgbClr val="CBF9F1"/>
    <a:srgbClr val="BEF5F8"/>
    <a:srgbClr val="97EFF3"/>
    <a:srgbClr val="93F2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70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План, млн.руб.</c:v>
                </c:pt>
              </c:strCache>
            </c:strRef>
          </c:tx>
          <c:dLbls>
            <c:dLbl>
              <c:idx val="0"/>
              <c:layout>
                <c:manualLayout>
                  <c:x val="-4.2498624650808715E-3"/>
                  <c:y val="9.7982940167141944E-2"/>
                </c:manualLayout>
              </c:layout>
              <c:showVal val="1"/>
            </c:dLbl>
            <c:dLbl>
              <c:idx val="1"/>
              <c:layout>
                <c:manualLayout>
                  <c:x val="6.374793697621289E-3"/>
                  <c:y val="7.4467034527027978E-2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224.5</c:v>
                </c:pt>
                <c:pt idx="1">
                  <c:v>227.9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Исполнено, млн.руб.</c:v>
                </c:pt>
              </c:strCache>
            </c:strRef>
          </c:tx>
          <c:dLbls>
            <c:dLbl>
              <c:idx val="0"/>
              <c:layout>
                <c:manualLayout>
                  <c:x val="-3.8956622566346536E-17"/>
                  <c:y val="0.10582157538051344"/>
                </c:manualLayout>
              </c:layout>
              <c:showVal val="1"/>
            </c:dLbl>
            <c:dLbl>
              <c:idx val="1"/>
              <c:layout>
                <c:manualLayout>
                  <c:x val="7.7913245132693147E-17"/>
                  <c:y val="0.12541816341394171"/>
                </c:manualLayout>
              </c:layout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226.9</c:v>
                </c:pt>
                <c:pt idx="1">
                  <c:v>222.2</c:v>
                </c:pt>
              </c:numCache>
            </c:numRef>
          </c:val>
        </c:ser>
        <c:shape val="box"/>
        <c:axId val="54625024"/>
        <c:axId val="54626560"/>
        <c:axId val="0"/>
      </c:bar3DChart>
      <c:catAx>
        <c:axId val="54625024"/>
        <c:scaling>
          <c:orientation val="minMax"/>
        </c:scaling>
        <c:axPos val="b"/>
        <c:tickLblPos val="nextTo"/>
        <c:crossAx val="54626560"/>
        <c:crosses val="autoZero"/>
        <c:auto val="1"/>
        <c:lblAlgn val="ctr"/>
        <c:lblOffset val="100"/>
      </c:catAx>
      <c:valAx>
        <c:axId val="54626560"/>
        <c:scaling>
          <c:orientation val="minMax"/>
        </c:scaling>
        <c:axPos val="l"/>
        <c:majorGridlines/>
        <c:numFmt formatCode="General" sourceLinked="1"/>
        <c:tickLblPos val="nextTo"/>
        <c:crossAx val="54625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792195110851174"/>
          <c:y val="0.3109074300386378"/>
          <c:w val="0.28932846149624636"/>
          <c:h val="0.25668629411546884"/>
        </c:manualLayout>
      </c:layout>
      <c:txPr>
        <a:bodyPr/>
        <a:lstStyle/>
        <a:p>
          <a:pPr>
            <a:defRPr sz="105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view3D>
      <c:perspective val="30"/>
    </c:view3D>
    <c:plotArea>
      <c:layout>
        <c:manualLayout>
          <c:layoutTarget val="inner"/>
          <c:xMode val="edge"/>
          <c:yMode val="edge"/>
          <c:x val="0.3887512248388818"/>
          <c:y val="4.3112493673542487E-2"/>
          <c:w val="0.47973611040214753"/>
          <c:h val="0.86292881037909486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Lbls>
            <c:dLbl>
              <c:idx val="0"/>
              <c:layout>
                <c:manualLayout>
                  <c:x val="1.271130034600761E-2"/>
                  <c:y val="5.8789764100285163E-2"/>
                </c:manualLayout>
              </c:layout>
              <c:showVal val="1"/>
            </c:dLbl>
            <c:dLbl>
              <c:idx val="1"/>
              <c:layout>
                <c:manualLayout>
                  <c:x val="1.271130034600761E-2"/>
                  <c:y val="-1.5677579034428287E-2"/>
                </c:manualLayout>
              </c:layout>
              <c:showVal val="1"/>
            </c:dLbl>
            <c:dLbl>
              <c:idx val="2"/>
              <c:layout>
                <c:manualLayout>
                  <c:x val="1.4300087778034673E-2"/>
                  <c:y val="-3.9193176066856803E-3"/>
                </c:manualLayout>
              </c:layout>
              <c:showVal val="1"/>
            </c:dLbl>
            <c:dLbl>
              <c:idx val="3"/>
              <c:layout>
                <c:manualLayout>
                  <c:x val="1.112238780275665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42.8</c:v>
                </c:pt>
                <c:pt idx="1">
                  <c:v>1.2</c:v>
                </c:pt>
                <c:pt idx="2">
                  <c:v>1.5</c:v>
                </c:pt>
                <c:pt idx="3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dLbls>
            <c:dLbl>
              <c:idx val="1"/>
              <c:layout>
                <c:manualLayout>
                  <c:x val="1.430021288925855E-2"/>
                  <c:y val="-3.9193176066856803E-3"/>
                </c:manualLayout>
              </c:layout>
              <c:showVal val="1"/>
            </c:dLbl>
            <c:dLbl>
              <c:idx val="2"/>
              <c:layout>
                <c:manualLayout>
                  <c:x val="1.4300212889258488E-2"/>
                  <c:y val="-1.1757952820057066E-2"/>
                </c:manualLayout>
              </c:layout>
              <c:showVal val="1"/>
            </c:dLbl>
            <c:dLbl>
              <c:idx val="3"/>
              <c:layout>
                <c:manualLayout>
                  <c:x val="1.9066950519011416E-2"/>
                  <c:y val="-7.8386352133713606E-3"/>
                </c:manualLayout>
              </c:layout>
              <c:showVal val="1"/>
            </c:dLbl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42.6</c:v>
                </c:pt>
                <c:pt idx="1">
                  <c:v>1</c:v>
                </c:pt>
                <c:pt idx="2">
                  <c:v>3.8</c:v>
                </c:pt>
                <c:pt idx="3">
                  <c:v>2.2999999999999998</c:v>
                </c:pt>
              </c:numCache>
            </c:numRef>
          </c:val>
        </c:ser>
        <c:gapWidth val="100"/>
        <c:shape val="cylinder"/>
        <c:axId val="101308672"/>
        <c:axId val="101307136"/>
        <c:axId val="0"/>
      </c:bar3DChart>
      <c:valAx>
        <c:axId val="101307136"/>
        <c:scaling>
          <c:orientation val="minMax"/>
        </c:scaling>
        <c:axPos val="b"/>
        <c:majorGridlines/>
        <c:numFmt formatCode="General" sourceLinked="1"/>
        <c:tickLblPos val="nextTo"/>
        <c:crossAx val="101308672"/>
        <c:crosses val="autoZero"/>
        <c:crossBetween val="between"/>
      </c:valAx>
      <c:catAx>
        <c:axId val="101308672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 i="1"/>
            </a:pPr>
            <a:endParaRPr lang="ru-RU"/>
          </a:p>
        </c:txPr>
        <c:crossAx val="101307136"/>
        <c:crosses val="autoZero"/>
        <c:auto val="1"/>
        <c:lblAlgn val="ctr"/>
        <c:lblOffset val="100"/>
      </c:catAx>
    </c:plotArea>
    <c:legend>
      <c:legendPos val="r"/>
      <c:layout/>
      <c:txPr>
        <a:bodyPr/>
        <a:lstStyle/>
        <a:p>
          <a:pPr>
            <a:defRPr sz="1400" b="1" i="1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0.2416690291117079"/>
          <c:y val="0"/>
          <c:w val="0.61991435817476215"/>
          <c:h val="0.911402848243199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0.4</c:v>
                </c:pt>
                <c:pt idx="2">
                  <c:v>1.0000000000000004E-2</c:v>
                </c:pt>
                <c:pt idx="3">
                  <c:v>9.0000000000000024E-2</c:v>
                </c:pt>
                <c:pt idx="4">
                  <c:v>1.0000000000000004E-2</c:v>
                </c:pt>
                <c:pt idx="5">
                  <c:v>7.0000000000000021E-2</c:v>
                </c:pt>
                <c:pt idx="6">
                  <c:v>0.3000000000000001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Прочие доходы от использования имущества и прав</c:v>
                </c:pt>
                <c:pt idx="2">
                  <c:v>Доходы от оказания платных услуг (работ)</c:v>
                </c:pt>
                <c:pt idx="3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4">
                  <c:v>Доходы от продажи земельных участков, находящихся в государственной  и муниципальной собственности</c:v>
                </c:pt>
                <c:pt idx="5">
                  <c:v>Прочие неналоговые доходы</c:v>
                </c:pt>
                <c:pt idx="6">
                  <c:v>Штрафы, санкции, возмещение ущерба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2.2000000000000002</c:v>
                </c:pt>
                <c:pt idx="1">
                  <c:v>0</c:v>
                </c:pt>
                <c:pt idx="2">
                  <c:v>1.0000000000000004E-2</c:v>
                </c:pt>
                <c:pt idx="3">
                  <c:v>0</c:v>
                </c:pt>
                <c:pt idx="4">
                  <c:v>0.3000000000000001</c:v>
                </c:pt>
                <c:pt idx="5">
                  <c:v>0</c:v>
                </c:pt>
                <c:pt idx="6">
                  <c:v>0.2</c:v>
                </c:pt>
              </c:numCache>
            </c:numRef>
          </c:val>
        </c:ser>
        <c:gapWidth val="100"/>
        <c:axId val="135218688"/>
        <c:axId val="135217152"/>
      </c:barChart>
      <c:valAx>
        <c:axId val="135217152"/>
        <c:scaling>
          <c:orientation val="minMax"/>
        </c:scaling>
        <c:axPos val="b"/>
        <c:majorGridlines/>
        <c:numFmt formatCode="General" sourceLinked="1"/>
        <c:tickLblPos val="nextTo"/>
        <c:crossAx val="135218688"/>
        <c:crosses val="autoZero"/>
        <c:crossBetween val="between"/>
      </c:valAx>
      <c:catAx>
        <c:axId val="135218688"/>
        <c:scaling>
          <c:orientation val="minMax"/>
        </c:scaling>
        <c:axPos val="l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35217152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86064168157561094"/>
          <c:y val="0.46395229847286068"/>
          <c:w val="0.13023576882262136"/>
          <c:h val="0.1379682712630324"/>
        </c:manualLayout>
      </c:layout>
      <c:spPr>
        <a:ln>
          <a:bevel/>
        </a:ln>
      </c:spPr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14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96E-2"/>
          <c:w val="0.65681262651056782"/>
          <c:h val="0.9559521656533634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9.7000000000000011</c:v>
                </c:pt>
                <c:pt idx="1">
                  <c:v>10.4</c:v>
                </c:pt>
                <c:pt idx="2">
                  <c:v>0</c:v>
                </c:pt>
                <c:pt idx="3">
                  <c:v>6.0000000000000019E-2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dLbls>
            <c:dLbl>
              <c:idx val="2"/>
              <c:layout>
                <c:manualLayout>
                  <c:x val="-2.7777780815592852E-3"/>
                  <c:y val="-6.0125914079595416E-2"/>
                </c:manualLayout>
              </c:layout>
              <c:showVal val="1"/>
            </c:dLbl>
            <c:dLbl>
              <c:idx val="4"/>
              <c:layout>
                <c:manualLayout>
                  <c:x val="4.1666671223389339E-3"/>
                  <c:y val="4.008394271973032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</c:v>
                </c:pt>
                <c:pt idx="2">
                  <c:v>Иные межбюджетные трансферты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9.8000000000000007</c:v>
                </c:pt>
                <c:pt idx="1">
                  <c:v>42.1</c:v>
                </c:pt>
                <c:pt idx="2">
                  <c:v>122.8</c:v>
                </c:pt>
                <c:pt idx="3">
                  <c:v>0</c:v>
                </c:pt>
              </c:numCache>
            </c:numRef>
          </c:val>
        </c:ser>
        <c:gapWidth val="100"/>
        <c:axId val="77558912"/>
        <c:axId val="77446528"/>
      </c:barChart>
      <c:valAx>
        <c:axId val="77446528"/>
        <c:scaling>
          <c:orientation val="minMax"/>
        </c:scaling>
        <c:axPos val="b"/>
        <c:majorGridlines/>
        <c:numFmt formatCode="General" sourceLinked="1"/>
        <c:tickLblPos val="nextTo"/>
        <c:crossAx val="77558912"/>
        <c:crosses val="autoZero"/>
        <c:crossBetween val="between"/>
      </c:valAx>
      <c:catAx>
        <c:axId val="77558912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7446528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79932084419519323"/>
          <c:y val="0.1623074589904972"/>
          <c:w val="0.10623470103179157"/>
          <c:h val="0.22644460793643151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5.9485080954917738E-2"/>
          <c:y val="9.189488205014272E-2"/>
          <c:w val="0.85238867096438564"/>
          <c:h val="0.8342993940844195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dPt>
            <c:idx val="3"/>
            <c:spPr>
              <a:solidFill>
                <a:srgbClr val="7030A0"/>
              </a:solidFill>
              <a:ln w="31800" cap="flat" cmpd="sng" algn="ctr">
                <a:solidFill>
                  <a:schemeClr val="lt1"/>
                </a:solidFill>
                <a:prstDash val="solid"/>
              </a:ln>
              <a:effectLst>
                <a:outerShdw blurRad="50800" dist="25000" dir="5400000" rotWithShape="0">
                  <a:schemeClr val="accent4">
                    <a:shade val="30000"/>
                    <a:satMod val="150000"/>
                    <a:alpha val="38000"/>
                  </a:schemeClr>
                </a:outerShdw>
              </a:effectLst>
            </c:spPr>
          </c:dPt>
          <c:dPt>
            <c:idx val="4"/>
            <c:spPr>
              <a:solidFill>
                <a:schemeClr val="bg2">
                  <a:lumMod val="75000"/>
                </a:schemeClr>
              </a:solidFill>
            </c:spPr>
          </c:dPt>
          <c:dPt>
            <c:idx val="6"/>
            <c:spPr>
              <a:solidFill>
                <a:srgbClr val="FFC000"/>
              </a:solidFill>
            </c:spPr>
          </c:dPt>
          <c:dLbls>
            <c:dLbl>
              <c:idx val="1"/>
              <c:layout>
                <c:manualLayout>
                  <c:x val="0.35539807067970625"/>
                  <c:y val="0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0.56527990242299764"/>
                  <c:y val="0.373088887559502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.10250522971331787"/>
                  <c:y val="0.17206599551616783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24768686670142073"/>
                  <c:y val="-3.4163226877925341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0.14019097593144922"/>
                  <c:y val="0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28035180326592402"/>
                  <c:y val="0.16407703275134686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Лист1!$A$2:$A$10</c:f>
              <c:strCache>
                <c:ptCount val="9"/>
                <c:pt idx="0">
                  <c:v>Социальная политика</c:v>
                </c:pt>
                <c:pt idx="1">
                  <c:v>Обслуживание государственного внутреннего долга</c:v>
                </c:pt>
                <c:pt idx="2">
                  <c:v>Культура, кинематография</c:v>
                </c:pt>
                <c:pt idx="3">
                  <c:v>Общегосударственные вопросы</c:v>
                </c:pt>
                <c:pt idx="4">
                  <c:v>Национальная экономика</c:v>
                </c:pt>
                <c:pt idx="5">
                  <c:v>Национальная безопасность и правоохранительная деятельность</c:v>
                </c:pt>
                <c:pt idx="6">
                  <c:v>Жилищно-коммунальное хозяйство</c:v>
                </c:pt>
                <c:pt idx="7">
                  <c:v>Физическая культура и спорт</c:v>
                </c:pt>
                <c:pt idx="8">
                  <c:v>Образование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51.7</c:v>
                </c:pt>
                <c:pt idx="1">
                  <c:v>28</c:v>
                </c:pt>
                <c:pt idx="2">
                  <c:v>25466.5</c:v>
                </c:pt>
                <c:pt idx="3">
                  <c:v>3715.3</c:v>
                </c:pt>
                <c:pt idx="4">
                  <c:v>77797.5</c:v>
                </c:pt>
                <c:pt idx="5">
                  <c:v>960.5</c:v>
                </c:pt>
                <c:pt idx="6">
                  <c:v>113712.1</c:v>
                </c:pt>
                <c:pt idx="7">
                  <c:v>47.6</c:v>
                </c:pt>
                <c:pt idx="8">
                  <c:v>459.2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79"/>
          <c:y val="0.19120191600332695"/>
          <c:w val="0.72493139163874665"/>
          <c:h val="0.70816418295865036"/>
        </c:manualLayout>
      </c:layout>
      <c:pie3DChart>
        <c:varyColors val="1"/>
        <c:dLbls>
          <c:showVal val="1"/>
        </c:dLbls>
      </c:pie3DChart>
    </c:plotArea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8.2096470003393457E-2"/>
          <c:y val="9.3908135016961602E-2"/>
          <c:w val="0.83907315841876084"/>
          <c:h val="0.82184780077708264"/>
        </c:manualLayout>
      </c:layout>
      <c:pie3DChart>
        <c:varyColors val="1"/>
        <c:ser>
          <c:idx val="0"/>
          <c:order val="0"/>
          <c:explosion val="28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1"/>
              <c:layout>
                <c:manualLayout>
                  <c:x val="0.10186729533489267"/>
                  <c:y val="-0.3388666479980158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'[Диаграмма в Microsoft Office PowerPoint]Д_Р'!$A$131:$A$132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'[Диаграмма в Microsoft Office PowerPoint]Д_Р'!$F$131:$F$132</c:f>
              <c:numCache>
                <c:formatCode>0.0%</c:formatCode>
                <c:ptCount val="2"/>
                <c:pt idx="0">
                  <c:v>0.10998959225300052</c:v>
                </c:pt>
                <c:pt idx="1">
                  <c:v>0.89001040774699958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0"/>
              <c:layout>
                <c:manualLayout>
                  <c:x val="0.30498336206371363"/>
                  <c:y val="8.0726030852344883E-4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7.2046206335496812E-2"/>
                  <c:y val="0.34308537686725055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9.1497898083008705E-2"/>
                  <c:y val="-2.5832329872750363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2401215053166135"/>
                  <c:y val="-0.30030083477072295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3.0806724880031243E-2"/>
                  <c:y val="-0.13077616998079866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программа"Формирование современной городской среды на территории Комсомольского городского поселения на 2018-2024 годы"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87.5</c:v>
                </c:pt>
                <c:pt idx="1">
                  <c:v>77311.8</c:v>
                </c:pt>
                <c:pt idx="2">
                  <c:v>18143.5</c:v>
                </c:pt>
                <c:pt idx="3">
                  <c:v>14708.7</c:v>
                </c:pt>
                <c:pt idx="4">
                  <c:v>23995.9</c:v>
                </c:pt>
                <c:pt idx="5">
                  <c:v>79398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finkoms.ru/byudzhet-dlya-grazhdan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2020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2021 год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 custLinFactNeighborY="-60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2018-2024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1"/>
            </a:rPr>
            <a:t>О проведении публичных (общественных) обсуждений по проекту решения Совета Комсомольского городского поселения "Об исполнении бюджета Комсомольского городского поселения за 2021 год"</a:t>
          </a:r>
          <a:r>
            <a:rPr lang="ru-RU" sz="1600" dirty="0" smtClean="0"/>
            <a:t/>
          </a:r>
          <a:br>
            <a:rPr lang="ru-RU" sz="1600" dirty="0" smtClean="0"/>
          </a:br>
          <a:endParaRPr lang="ru-RU" sz="1600" dirty="0" smtClean="0"/>
        </a:p>
        <a:p>
          <a:endParaRPr lang="ru-RU" sz="1400" dirty="0" smtClean="0"/>
        </a:p>
        <a:p>
          <a:r>
            <a:rPr lang="ru-RU" sz="1400" dirty="0" smtClean="0"/>
            <a:t/>
          </a:r>
          <a:br>
            <a:rPr lang="ru-RU" sz="1400" dirty="0" smtClean="0"/>
          </a:br>
          <a:r>
            <a:rPr lang="ru-RU" sz="14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Проект решения Совета Комсомольского городского поселения «Об исполнении бюджета Комсомольского городского поселения за 2021 год»  размещен на официальном сайте финансового управления в сети интернет (</a:t>
          </a:r>
          <a:r>
            <a:rPr lang="en-US" sz="1400" dirty="0" smtClean="0">
              <a:solidFill>
                <a:schemeClr val="accent1">
                  <a:lumMod val="75000"/>
                </a:schemeClr>
              </a:solidFill>
              <a:hlinkClick xmlns:r="http://schemas.openxmlformats.org/officeDocument/2006/relationships" r:id="rId2"/>
            </a:rPr>
            <a:t>http://finkoms.ru/byudzhet-dlya-grazhdan.html</a:t>
          </a:r>
          <a:r>
            <a:rPr lang="ru-RU" sz="1400" dirty="0" smtClean="0"/>
            <a:t>).</a:t>
          </a:r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/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/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 custLinFactNeighborX="893" custLinFactNeighborY="-12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2020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0"/>
          <a:ext cx="8748463" cy="688172"/>
        </a:xfrm>
        <a:prstGeom prst="rect">
          <a:avLst/>
        </a:prstGeom>
        <a:solidFill>
          <a:schemeClr val="accent1"/>
        </a:solidFill>
        <a:ln w="400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2021 год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0"/>
        <a:ext cx="8748463" cy="6881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0.79137</cdr:x>
      <cdr:y>0.05405</cdr:y>
    </cdr:from>
    <cdr:to>
      <cdr:x>0.89374</cdr:x>
      <cdr:y>0.12162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36295" y="288032"/>
          <a:ext cx="93610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 smtClean="0"/>
            <a:t>млн.руб.</a:t>
          </a:r>
          <a:endParaRPr lang="ru-RU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finkoms.ru/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20000"/>
                    <a:lumOff val="80000"/>
                  </a:schemeClr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2204864"/>
            <a:ext cx="5040560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chemeClr val="bg2"/>
                </a:solidFill>
              </a:rPr>
              <a:t>К </a:t>
            </a:r>
            <a:r>
              <a:rPr lang="ru-RU" sz="2600" b="1" dirty="0" smtClean="0">
                <a:solidFill>
                  <a:schemeClr val="bg2"/>
                </a:solidFill>
              </a:rPr>
              <a:t>решению </a:t>
            </a:r>
            <a:r>
              <a:rPr lang="ru-RU" sz="2600" b="1" dirty="0" smtClean="0">
                <a:solidFill>
                  <a:schemeClr val="bg2"/>
                </a:solidFill>
              </a:rPr>
              <a:t>Совета Комсомольского городского поселения</a:t>
            </a:r>
            <a:endParaRPr lang="ru-RU" sz="2600" b="1" dirty="0">
              <a:solidFill>
                <a:schemeClr val="bg2"/>
              </a:solidFill>
            </a:endParaRPr>
          </a:p>
          <a:p>
            <a:r>
              <a:rPr lang="ru-RU" sz="2600" b="1" dirty="0">
                <a:solidFill>
                  <a:schemeClr val="bg2"/>
                </a:solidFill>
              </a:rPr>
              <a:t>«</a:t>
            </a:r>
            <a:r>
              <a:rPr lang="ru-RU" sz="2600" b="1" dirty="0" smtClean="0">
                <a:solidFill>
                  <a:schemeClr val="bg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chemeClr val="bg2"/>
                </a:solidFill>
              </a:rPr>
              <a:t>2021</a:t>
            </a:r>
            <a:r>
              <a:rPr lang="ru-RU" sz="2600" b="1" dirty="0" smtClean="0">
                <a:solidFill>
                  <a:schemeClr val="bg2"/>
                </a:solidFill>
              </a:rPr>
              <a:t> год»</a:t>
            </a:r>
            <a:endParaRPr lang="ru-RU" sz="2600" b="1" dirty="0">
              <a:solidFill>
                <a:schemeClr val="bg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mail@finkoms.ivanovo.ru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тел.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8(49352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42361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155150,Ивановская </a:t>
            </a:r>
            <a:r>
              <a:rPr lang="ru-RU" sz="2100" b="1" dirty="0">
                <a:solidFill>
                  <a:schemeClr val="tx2">
                    <a:lumMod val="50000"/>
                  </a:schemeClr>
                </a:solidFill>
              </a:rPr>
              <a:t>область, 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</a:rPr>
              <a:t>г.Комсомольск, ул.50 лет ВЛКСМ, д.2</a:t>
            </a:r>
            <a:endParaRPr lang="ru-RU" sz="21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V:\Нерушева Е.А\220305_900.jpg"/>
          <p:cNvPicPr>
            <a:picLocks noChangeAspect="1" noChangeArrowheads="1"/>
          </p:cNvPicPr>
          <p:nvPr/>
        </p:nvPicPr>
        <p:blipFill>
          <a:blip r:embed="rId2" cstate="print"/>
          <a:srcRect r="40420"/>
          <a:stretch>
            <a:fillRect/>
          </a:stretch>
        </p:blipFill>
        <p:spPr bwMode="auto">
          <a:xfrm>
            <a:off x="251520" y="2060848"/>
            <a:ext cx="3816424" cy="4355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Исполнение бюджета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за </a:t>
            </a:r>
            <a:r>
              <a:rPr lang="ru-RU" sz="28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2021 </a:t>
            </a:r>
            <a:r>
              <a:rPr lang="ru-RU" sz="28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224 531,9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226 880,5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227 940,0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222 238,4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3 3</a:t>
                      </a:r>
                      <a:r>
                        <a:rPr lang="ru-RU" sz="1600" b="1" cap="all" baseline="0" dirty="0" smtClean="0">
                          <a:latin typeface="Calibri"/>
                          <a:ea typeface="Calibri"/>
                          <a:cs typeface="Times New Roman"/>
                        </a:rPr>
                        <a:t>00,00 тыс.руб.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3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300,00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ПОГАШЕНИЕ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ДОЛГОВЫХ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ОБЯЗАТЕЛЬСТВ –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28 002,69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3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00,0 тыс.руб.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2021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расходы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исполнены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 в сумме 29,0 тыс.руб</a:t>
                      </a:r>
                      <a:r>
                        <a:rPr lang="ru-RU" sz="10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2021г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576064"/>
          </a:xfrm>
        </p:spPr>
        <p:txBody>
          <a:bodyPr>
            <a:noAutofit/>
          </a:bodyPr>
          <a:lstStyle/>
          <a:p>
            <a:r>
              <a:rPr lang="ru-RU" sz="25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Доходы бюджета </a:t>
            </a:r>
            <a:r>
              <a:rPr lang="ru-RU" sz="25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Комсомольского городского поселения</a:t>
            </a:r>
            <a:endParaRPr lang="ru-RU" sz="2500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2020-2021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,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7504" y="620688"/>
          <a:ext cx="885698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67544" y="116632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764705"/>
          <a:ext cx="8640959" cy="5833414"/>
        </p:xfrm>
        <a:graphic>
          <a:graphicData uri="http://schemas.openxmlformats.org/drawingml/2006/table">
            <a:tbl>
              <a:tblPr/>
              <a:tblGrid>
                <a:gridCol w="2303658"/>
                <a:gridCol w="977038"/>
                <a:gridCol w="770874"/>
                <a:gridCol w="752947"/>
                <a:gridCol w="752947"/>
                <a:gridCol w="448182"/>
                <a:gridCol w="448182"/>
                <a:gridCol w="699165"/>
                <a:gridCol w="1487966"/>
              </a:tblGrid>
              <a:tr h="3300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2021 год,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17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первоначальной редакции),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редакции от 27.12.2021 № 88),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0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798" marR="3798" marT="37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45 892 760,00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49 295 690,15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52 220 876,92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113,8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105,9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6 328 116,92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38 785 500,00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40 180 420,19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42 816 613,14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110,4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106,6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4 031 113,14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61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1 132 910,00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1 132 910,00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1 154 680,71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101,9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101,9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21 770,71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Единый сельскохозяйственный налог</a:t>
                      </a:r>
                    </a:p>
                  </a:txBody>
                  <a:tcPr marL="3798" marR="3798" marT="37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10503000000110</a:t>
                      </a:r>
                    </a:p>
                  </a:txBody>
                  <a:tcPr marL="3798" marR="3798" marT="37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5 561,61</a:t>
                      </a:r>
                    </a:p>
                  </a:txBody>
                  <a:tcPr marL="3798" marR="3798" marT="3798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5 561,61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5 561,61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441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1 400 000,00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1 505 729,35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1 530 385,31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109,3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101,6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130 385,31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2 050 000,00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3 464 067,71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3 650 525,15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178,1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105,4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1 600 525,15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доходов-МИ ФНС России № 2 по Ивановской области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74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2 232 350,00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2 294 744,64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2 333 120,87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104,5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101,7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100 770,87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13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282 000,00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346 567,63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351 752,67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124,7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69 752,67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представлен главным администратором доходов - Управление по вопросу развития инфраструктуры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3" y="188640"/>
          <a:ext cx="8784974" cy="5089616"/>
        </p:xfrm>
        <a:graphic>
          <a:graphicData uri="http://schemas.openxmlformats.org/drawingml/2006/table">
            <a:tbl>
              <a:tblPr/>
              <a:tblGrid>
                <a:gridCol w="2344484"/>
                <a:gridCol w="994354"/>
                <a:gridCol w="784537"/>
                <a:gridCol w="766290"/>
                <a:gridCol w="766290"/>
                <a:gridCol w="447003"/>
                <a:gridCol w="456125"/>
                <a:gridCol w="711555"/>
                <a:gridCol w="1514336"/>
              </a:tblGrid>
              <a:tr h="5760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9 640,00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9 640,00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12 497,66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12 497,66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12 497,66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неустойки, пени, уплаченные в случае просрочки исполнения поставщиком (подрядчиком, исполнителем) обязательств, предусмотренных муниципальным контрактом, заключенным муниципальным органом, казенным учреждением городского поселения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11607000000000140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269 858,02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272 766,46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101,1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272 766,46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Инициативные платежи</a:t>
                      </a:r>
                    </a:p>
                  </a:txBody>
                  <a:tcPr marL="3798" marR="3798" marT="3798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11715000000000150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73 333,34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73 333,34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73 333,34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87 284 959,02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175 236 214,75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174 659 597,84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200,1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99,7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87 374 638,82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5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20210000000000150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6 700 600,00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9 808 360,00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9 808 360,00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146,4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3 107 760,00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20220000000000150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30 584 359,02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42 079 989,58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42 079 989,58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137,6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11 495 630,56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2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20230000000000150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11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Иные межбюджетные трансферты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20240000000000150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50 000 000,00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123 347 865,17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122 772 836,34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245,5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99,5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72 772 836,34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20400000000000150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64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 прошлых лет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21960000000000150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   1 588,08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-  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-1 588,08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99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133 177 719,02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224 531 904,90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226 880 474,76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170,4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101,0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5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93 702 755,74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5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2020-2021 гг., 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млн.руб.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pPr algn="ctr"/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2020-2021 гг.</a:t>
            </a:r>
            <a:br>
              <a:rPr lang="ru-RU" sz="2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endParaRPr lang="ru-RU" sz="2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1" y="764704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5589240"/>
            <a:ext cx="1985675" cy="1080120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3" y="2708920"/>
            <a:ext cx="1939225" cy="1224136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97152"/>
            <a:ext cx="1656184" cy="1301024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9568" y="2708920"/>
            <a:ext cx="2081430" cy="1224136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628800"/>
            <a:ext cx="1961562" cy="1237357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2764" y="4941168"/>
            <a:ext cx="1820434" cy="1368152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79512" y="260648"/>
          <a:ext cx="874846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0" y="1052742"/>
          <a:ext cx="8784977" cy="5738367"/>
        </p:xfrm>
        <a:graphic>
          <a:graphicData uri="http://schemas.openxmlformats.org/drawingml/2006/table">
            <a:tbl>
              <a:tblPr/>
              <a:tblGrid>
                <a:gridCol w="2028912"/>
                <a:gridCol w="501999"/>
                <a:gridCol w="836664"/>
                <a:gridCol w="836664"/>
                <a:gridCol w="868038"/>
                <a:gridCol w="501999"/>
                <a:gridCol w="501999"/>
                <a:gridCol w="690249"/>
                <a:gridCol w="2018453"/>
              </a:tblGrid>
              <a:tr h="2158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798" marR="3798" marT="37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2021 год,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133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№26 от 09.12.2020 в первоначальной редакции),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редакции от 27.12.2021 № 88), руб.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798" marR="3798" marT="379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228 890,00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4 095 167,56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3 715 280,60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90,7%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3 486 390,6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Оплата судебного акта субсидиарной ответственности по обязательствам ООО "Тепловик"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5147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228 890,00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4 095 167,56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3 715 280,60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1623,2%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90,7%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3 486 390,6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812 000,00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1 083 872,83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960 485,57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118,3%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88,6%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148 485,6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Приобретение и установка дополнительных систем видеонаблюдения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8278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712 000,00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993 872,83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879 489,46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167 489,5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Обеспечение пожарной безопасности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80 996,11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-19 003,9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6 274 604,02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78 083 599,63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77 797 465,75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1239,9%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71 522 861,7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Получение областных средств на финансовое обеспечение дорожной деятельности на автомобильных дорогах общего пользования местного значения (ремонт дорожного покрытия)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Сельское хозяйство и рыболовство 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54 181,10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-100 000,0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5 974 604,02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77 409 116,33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77 311 796,85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1294,0%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71 337 192,8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620 302,20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485 668,90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242,8%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285 668,9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1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97 901 352,29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118 601 827,29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113 712 149,06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116,1%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15 810 796,8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Получение бластных средств на строительство скважины, участие в программах формирования комфортной городской среды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902 000,00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1 770 433,21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1 305 736,85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144,8%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73,8%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403 736,9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93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8 892 978,90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18 955 258,01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17 294 216,78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194,5%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8 401 237,9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68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38 106 373,39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44 246 360,41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42 157 929,12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110,6%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4 051 555,7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63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`0505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50 000 000,00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53 629 775,66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52 954 266,31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98,7%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2 954 266,3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89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-23 361,8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521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Молодежная политика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`0707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482 600,00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459 238,23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95,2%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-23 361,8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23 946 224,81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25 488 986,58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25 466 497,53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106,3%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1 520 272,7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Получение областных средств на ремонт стадиона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21 653 824,81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23 185 186,58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23 162 697,53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107,0%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1 508 872,7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639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2 292 400,00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2 303 800,00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2 303 800,00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11 400,0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80 700,00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-29 028,9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`1001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80 700,00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51 671,13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-29 028,9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43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`1100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Необходимость приобретения формы для футбольной команды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36438"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`1101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47 600,0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39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3798" marR="3798" marT="379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151 347,90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-123 345,2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причине досрочного погашения кредита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594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муниципального долга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`1301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151 347,90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28 002,69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-123 345,2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9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129 877 719,02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227 939 965,94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222 238 390,56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171,1%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97,5%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92 360 671,5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3798" marR="3798" marT="3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района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2021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67544" y="908720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20 446,3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24 446,4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24 443,9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55 869,8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203 473,5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197 794,4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76 316,1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227 940,0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222 238,4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2021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683568" y="1124744"/>
          <a:ext cx="7776863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2020-2021 годах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980726"/>
          <a:ext cx="8712967" cy="5544618"/>
        </p:xfrm>
        <a:graphic>
          <a:graphicData uri="http://schemas.openxmlformats.org/drawingml/2006/table">
            <a:tbl>
              <a:tblPr/>
              <a:tblGrid>
                <a:gridCol w="3481186"/>
                <a:gridCol w="950323"/>
                <a:gridCol w="830283"/>
                <a:gridCol w="930896"/>
                <a:gridCol w="792088"/>
                <a:gridCol w="877902"/>
                <a:gridCol w="850289"/>
              </a:tblGrid>
              <a:tr h="1695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4253" marR="4253" marT="42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Код целевой статьи расходов областного бюджета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2021 год,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6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№26 от 09.12.2020 в первоначальной редакции),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2021 год (Решение № 26 от 09.12.2020 в редакции от 27.12.2021 №88),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2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4253" marR="4253" marT="42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4253" marR="4253" marT="42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55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2018-2024 годы"</a:t>
                      </a:r>
                    </a:p>
                  </a:txBody>
                  <a:tcPr marL="4253" marR="4253" marT="42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01 0 00 00000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013,2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075,5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105,8%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99,2%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270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02 0 00 00000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90,7%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03 0 00 00000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974,6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409,1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311,8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1294,0%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24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04 0 00 00000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197,1%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89,6%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24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05 0 00 00000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918,2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795,1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113,9%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87,6%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5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4253" marR="4253" marT="42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06 0 00 00000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428,8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98,2%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99,9%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4253" marR="4253" marT="425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127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218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650,2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213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645,5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167,4%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97,7%</a:t>
                      </a:r>
                    </a:p>
                  </a:txBody>
                  <a:tcPr marL="4253" marR="4253" marT="42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«Формирование современной городской среды на территории Комсомольского городского поселения на 2018 – 2024 годы"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(37,2%).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2021 год, тыс.руб.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2021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222 238,4 тыс.руб.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dirty="0" smtClean="0"/>
              <a:t>           </a:t>
            </a:r>
            <a:r>
              <a:rPr lang="ru-RU" sz="1600" b="1" u="sng" dirty="0" smtClean="0"/>
              <a:t>213 645,5 тыс.руб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96%</a:t>
            </a:r>
            <a:r>
              <a:rPr lang="ru-RU" sz="1600" dirty="0" smtClean="0"/>
              <a:t>. </a:t>
            </a:r>
            <a:r>
              <a:rPr lang="ru-RU" sz="1600" dirty="0"/>
              <a:t>Всего в </a:t>
            </a:r>
            <a:r>
              <a:rPr lang="ru-RU" sz="1600" dirty="0" smtClean="0"/>
              <a:t>2021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6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0" y="2780928"/>
          <a:ext cx="8928992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-122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96,5 тыс.руб. исполнено 87,5 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077072"/>
            <a:ext cx="5544616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исполнения: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-Обеспечение мер по содержанию и ремонту пожарных гидрантов;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-Обеспечение мер по соблюдению требований безопасности на водных объектах, подготовка мест массового отдыха.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s://images.ru.prom.st/600886200_w640_h640_gidrant-pozharnyj-n-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77072"/>
            <a:ext cx="2717111" cy="1817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36305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2021 году –</a:t>
            </a:r>
            <a:r>
              <a:rPr lang="ru-RU" sz="1600" b="1" dirty="0" smtClean="0"/>
              <a:t>77 311,8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2020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Капитальный ремонт, ремонт, содержание и грейдерование автомобильных дорог общего пользования Комсомольского городского поселения.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84976" cy="50405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0" y="836712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980728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2021 году – </a:t>
            </a:r>
            <a:r>
              <a:rPr lang="ru-RU" sz="1400" b="1" u="sng" dirty="0" smtClean="0"/>
              <a:t>18 143,5тыс.руб.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8640960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исполнения: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строительство канализационной сети для домов д.36,38 по ул. Колганова; изготовление ПСД на газификацию; строительство 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кап.ремонт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артезианских скважин на территории КГП, предоставление банных услуг по помывке граждан, содержание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мун.жил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фонда Комсомольского городского поселения.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pPr algn="ctr"/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400" b="1" dirty="0" smtClean="0">
                <a:solidFill>
                  <a:schemeClr val="tx1"/>
                </a:solidFill>
              </a:rPr>
              <a:t>в 2021 году </a:t>
            </a:r>
            <a:r>
              <a:rPr lang="ru-RU" sz="1400" b="1" u="sng" dirty="0" smtClean="0">
                <a:solidFill>
                  <a:schemeClr val="tx1"/>
                </a:solidFill>
              </a:rPr>
              <a:t>-  </a:t>
            </a:r>
            <a:r>
              <a:rPr lang="ru-RU" sz="1400" b="1" u="sng" dirty="0" smtClean="0"/>
              <a:t>14 708,7 </a:t>
            </a:r>
            <a:r>
              <a:rPr lang="ru-RU" sz="14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2" cstate="print"/>
          <a:srcRect b="20669"/>
          <a:stretch>
            <a:fillRect/>
          </a:stretch>
        </p:blipFill>
        <p:spPr bwMode="auto">
          <a:xfrm>
            <a:off x="179512" y="1412776"/>
            <a:ext cx="8784976" cy="52269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Краткая характеристика Комсомольского городского поселения</a:t>
            </a:r>
            <a:endParaRPr lang="ru-RU" sz="3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1377474"/>
            <a:ext cx="63367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Город в России, административный центр Комсомольского района Ивановской области. Входит в Комсомольское городское поселение. Население – 7 925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:p14="http://schemas.microsoft.com/office/powerpoint/2010/main" xmlns="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79512" y="1268760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2021 году –</a:t>
            </a: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23 995,9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8194" name="Picture 2" descr="https://www.ipbotsp.ru/upload/iblock/2c9/2c9d1ca3b854ef0a5f2bd82edb1dc6c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97152"/>
            <a:ext cx="4341261" cy="16417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Градостроительная деятельность на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територии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 err="1" smtClean="0">
                <a:latin typeface="Times New Roman" pitchFamily="18" charset="0"/>
                <a:cs typeface="Times New Roman" pitchFamily="18" charset="0"/>
              </a:rPr>
              <a:t>Комсомольского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городского поселения Комсомольского муниципального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62880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Финансирование </a:t>
            </a:r>
            <a:r>
              <a:rPr lang="ru-RU" sz="1600" b="1" dirty="0">
                <a:solidFill>
                  <a:schemeClr val="tx1"/>
                </a:solidFill>
              </a:rPr>
              <a:t>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2021 году не осуществлялось</a:t>
            </a:r>
            <a:endParaRPr lang="ru-RU" sz="16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2021 году –  </a:t>
            </a:r>
            <a:r>
              <a:rPr lang="ru-RU" sz="1400" b="1" u="sng" dirty="0" smtClean="0"/>
              <a:t>79 398,0 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4097" name="Picture 1" descr="C:\Users\Nerusheva\Desktop\Документы с раб.стола\9FUkGoA2v1M.jpg"/>
          <p:cNvPicPr>
            <a:picLocks noChangeAspect="1" noChangeArrowheads="1"/>
          </p:cNvPicPr>
          <p:nvPr/>
        </p:nvPicPr>
        <p:blipFill>
          <a:blip r:embed="rId3" cstate="print"/>
          <a:srcRect r="10827"/>
          <a:stretch>
            <a:fillRect/>
          </a:stretch>
        </p:blipFill>
        <p:spPr bwMode="auto">
          <a:xfrm>
            <a:off x="2987825" y="980728"/>
            <a:ext cx="590748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2020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Бюджетный процесс в </a:t>
            </a:r>
            <a:r>
              <a:rPr lang="ru-RU" sz="32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F66F"/>
                </a:solidFill>
              </a:rPr>
              <a:t>Комсомольском городском поселении</a:t>
            </a:r>
            <a:endParaRPr lang="ru-RU" sz="3200" b="1" i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F66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4869160"/>
            <a:ext cx="2192186" cy="108012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946910"/>
            <a:ext cx="2304256" cy="11301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95736" y="1286673"/>
            <a:ext cx="2027506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22523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216" y="4735215"/>
            <a:ext cx="2520280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43608" y="4149080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866" name="Picture 2" descr="https://borshmedia.ru/wp-content/uploads/2020/11/%D0%BF%D1%80%D0%BE%D0%B5%D0%BA%D1%82-%D0%B1%D1%8E%D0%B4%D0%B6%D0%B5%D1%82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869160"/>
            <a:ext cx="2342448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/>
              <a:t>- ЭТО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ЭТАП БЮДЖЕТНОГО ПРОЦЕССА, КОТОРЫЙ НАЧИНАЕТСЯ С МОМЕНТА УТВЕРЖДЕНИЯ РЕШЕНИЯ </a:t>
            </a:r>
            <a:r>
              <a:rPr lang="ru-RU" sz="1400" b="1" dirty="0"/>
              <a:t>О БЮДЖЕТЕ НА </a:t>
            </a:r>
            <a:r>
              <a:rPr lang="ru-RU" sz="1400" b="1" dirty="0" smtClean="0"/>
              <a:t>ОЧЕРЕДНОЙ ФИНАНСОВЫЙ </a:t>
            </a:r>
            <a:r>
              <a:rPr lang="ru-RU" sz="1400" b="1" dirty="0"/>
              <a:t>ГОД И ПЛАНОВЫЙ ПЕРИОД  И  ПРОДОЛЖАЕТСЯ В ТЕЧЕНИЕ </a:t>
            </a:r>
            <a:r>
              <a:rPr lang="ru-RU" sz="1400" b="1" dirty="0" smtClean="0"/>
              <a:t>ФИНАНСОВОГО ГОДА.</a:t>
            </a:r>
            <a:endParaRPr lang="ru-RU" sz="1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- прогноз поступлений в бюджет и кассовых выплат из бюджета в текущем финансовом году</a:t>
            </a:r>
            <a:endParaRPr lang="ru-RU" sz="14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0"/>
            <a:ext cx="3130076" cy="637037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ИСПОЛНЕНИЕ БЮДЖЕТА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361254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941168"/>
            <a:ext cx="4445746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 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725144"/>
            <a:ext cx="216024" cy="166748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xmlns="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800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Возможности </a:t>
            </a:r>
            <a:r>
              <a:rPr lang="ru-RU" sz="2800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11960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слушания организуются </a:t>
            </a:r>
            <a:r>
              <a:rPr lang="ru-RU" sz="1500" b="1" dirty="0">
                <a:solidFill>
                  <a:srgbClr val="3C0DB3"/>
                </a:solidFill>
              </a:rPr>
              <a:t>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</a:t>
            </a:r>
            <a:r>
              <a:rPr lang="ru-RU" sz="1500" b="1" dirty="0" smtClean="0">
                <a:solidFill>
                  <a:srgbClr val="3C0DB3"/>
                </a:solidFill>
              </a:rPr>
              <a:t>слушаний</a:t>
            </a:r>
            <a:r>
              <a:rPr lang="ru-RU" sz="1500" b="1" dirty="0" smtClean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  <a:endParaRPr lang="ru-RU" sz="1500" b="1" dirty="0">
              <a:ln w="10541" cmpd="sng">
                <a:solidFill>
                  <a:srgbClr val="FF5050"/>
                </a:solidFill>
                <a:prstDash val="solid"/>
              </a:ln>
              <a:solidFill>
                <a:srgbClr val="1F837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816424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A62AA9"/>
                </a:solidFill>
              </a:rPr>
              <a:t>Проект решения </a:t>
            </a:r>
            <a:r>
              <a:rPr lang="ru-RU" b="1" dirty="0" smtClean="0">
                <a:solidFill>
                  <a:srgbClr val="A62AA9"/>
                </a:solidFill>
              </a:rPr>
              <a:t>Совета КГП </a:t>
            </a:r>
            <a:r>
              <a:rPr lang="ru-RU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b="1" dirty="0" smtClean="0">
                <a:solidFill>
                  <a:srgbClr val="A62AA9"/>
                </a:solidFill>
              </a:rPr>
              <a:t>Комсомольского городского поселения за 2021 год подлежит публичному слушанию</a:t>
            </a:r>
            <a:endParaRPr lang="ru-RU" b="1" dirty="0">
              <a:solidFill>
                <a:srgbClr val="A62AA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509120"/>
            <a:ext cx="3816424" cy="216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проведении публичных слушаний размещается на официальном сайте финансового управления Администрации КМР </a:t>
            </a:r>
            <a:r>
              <a:rPr lang="en-US" sz="1600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sz="1600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908720"/>
            <a:ext cx="4248472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ПУБЛИЧНЫЕ (ОБЩЕСТВЕННЫЕ) ОБСУЖДЕНИЯ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34818" name="Picture 2" descr="https://www.zhukvesti.ru/wp-content/uploads/2020/05/%D0%9F%D0%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764704"/>
            <a:ext cx="2853147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/>
            </a:r>
            <a:b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</a:b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направления бюджетной и налоговой политики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Комсомольского городского поселения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2400" b="1" i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2021-2023 </a:t>
            </a:r>
            <a:r>
              <a:rPr lang="ru-RU" sz="2400" b="1" i="1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ru-RU" sz="1900" i="1" dirty="0" smtClean="0">
                <a:solidFill>
                  <a:srgbClr val="0070C0"/>
                </a:solidFill>
              </a:rPr>
              <a:t>• Сокращение расходов;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Недопущение принятия новых расходных обязательств;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качества предоставления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муниципальных услуг;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• Повышение прозрачности бюджета 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и бюджетного процесса Комсомольского</a:t>
            </a:r>
          </a:p>
          <a:p>
            <a:r>
              <a:rPr lang="ru-RU" sz="1900" i="1" dirty="0" smtClean="0">
                <a:solidFill>
                  <a:srgbClr val="0070C0"/>
                </a:solidFill>
              </a:rPr>
              <a:t> городского поселения.</a:t>
            </a:r>
          </a:p>
          <a:p>
            <a:endParaRPr lang="ru-RU" dirty="0"/>
          </a:p>
        </p:txBody>
      </p:sp>
      <p:pic>
        <p:nvPicPr>
          <p:cNvPr id="31746" name="Picture 2" descr="https://assets.kpmg/content/dam/kpmg/images/2016/05/tr-family-tax-press-releases.jpg/jcr:content/renditions/cq5dam.web.1200.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4005064"/>
            <a:ext cx="3063356" cy="1608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6942</TotalTime>
  <Words>4096</Words>
  <Application>Microsoft Office PowerPoint</Application>
  <PresentationFormat>Экран (4:3)</PresentationFormat>
  <Paragraphs>812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           Возможности влияния гражданина на состав бюджета </vt:lpstr>
      <vt:lpstr>   Основные направления бюджетной и налоговой политики Комсомольского городского поселения на 2021-2023 годы</vt:lpstr>
      <vt:lpstr>Исполнение бюджета Комсомольского городского поселения за 2021 год</vt:lpstr>
      <vt:lpstr>Слайд 11</vt:lpstr>
      <vt:lpstr>Доходы бюджета Комсомольского городского поселения</vt:lpstr>
      <vt:lpstr>Структура налоговых доходов в 2020-2021 гг, млн.руб.</vt:lpstr>
      <vt:lpstr>Слайд 14</vt:lpstr>
      <vt:lpstr>Слайд 15</vt:lpstr>
      <vt:lpstr>Структура неналоговых доходов в 2020-2021 гг., млн.руб.</vt:lpstr>
      <vt:lpstr>Структура безвозмездных поступлений в бюджет КГП в 2020-2021 гг. </vt:lpstr>
      <vt:lpstr>Расходы бюджета Комсомольского городского поселения</vt:lpstr>
      <vt:lpstr>Слайд 19</vt:lpstr>
      <vt:lpstr>Структура расходов бюджета района по отраслям за 2021 год, тыс.руб.</vt:lpstr>
      <vt:lpstr>Распределение расходов бюджета Комсомольского городского поселения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2021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2020-2021 годах</vt:lpstr>
      <vt:lpstr>Слайд 25</vt:lpstr>
      <vt:lpstr>Слайд 26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«Градостроительная деятельность на територии Комсомольского городского поселения Комсомольского муниципального района»</vt:lpstr>
      <vt:lpstr>Слайд 32</vt:lpstr>
      <vt:lpstr>Слайд 33</vt:lpstr>
      <vt:lpstr>Слайд 34</vt:lpstr>
      <vt:lpstr>Слайд 35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Nerusheva</cp:lastModifiedBy>
  <cp:revision>639</cp:revision>
  <dcterms:created xsi:type="dcterms:W3CDTF">2017-11-08T13:00:37Z</dcterms:created>
  <dcterms:modified xsi:type="dcterms:W3CDTF">2022-07-29T09:35:25Z</dcterms:modified>
</cp:coreProperties>
</file>