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320" r:id="rId14"/>
    <p:sldId id="271" r:id="rId15"/>
    <p:sldId id="273" r:id="rId16"/>
    <p:sldId id="274" r:id="rId17"/>
    <p:sldId id="275" r:id="rId18"/>
    <p:sldId id="296" r:id="rId19"/>
    <p:sldId id="297" r:id="rId20"/>
    <p:sldId id="289" r:id="rId21"/>
    <p:sldId id="290" r:id="rId22"/>
    <p:sldId id="277" r:id="rId23"/>
    <p:sldId id="298" r:id="rId24"/>
    <p:sldId id="280" r:id="rId25"/>
    <p:sldId id="306" r:id="rId26"/>
    <p:sldId id="281" r:id="rId27"/>
    <p:sldId id="282" r:id="rId28"/>
    <p:sldId id="283" r:id="rId29"/>
    <p:sldId id="284" r:id="rId30"/>
    <p:sldId id="285" r:id="rId31"/>
    <p:sldId id="315" r:id="rId32"/>
    <p:sldId id="319" r:id="rId33"/>
    <p:sldId id="308" r:id="rId34"/>
    <p:sldId id="307" r:id="rId35"/>
    <p:sldId id="29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-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767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907E-3"/>
                  <c:y val="7.4467034527028034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102.3</c:v>
                </c:pt>
                <c:pt idx="1">
                  <c:v>97.7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604E-17"/>
                  <c:y val="0.1058215753805135"/>
                </c:manualLayout>
              </c:layout>
              <c:showVal val="1"/>
            </c:dLbl>
            <c:dLbl>
              <c:idx val="1"/>
              <c:layout>
                <c:manualLayout>
                  <c:x val="7.7913245132693307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99.7</c:v>
                </c:pt>
                <c:pt idx="1">
                  <c:v>86.2</c:v>
                </c:pt>
              </c:numCache>
            </c:numRef>
          </c:val>
        </c:ser>
        <c:shape val="box"/>
        <c:axId val="111635456"/>
        <c:axId val="111657728"/>
        <c:axId val="0"/>
      </c:bar3DChart>
      <c:catAx>
        <c:axId val="111635456"/>
        <c:scaling>
          <c:orientation val="minMax"/>
        </c:scaling>
        <c:axPos val="b"/>
        <c:tickLblPos val="nextTo"/>
        <c:crossAx val="111657728"/>
        <c:crosses val="autoZero"/>
        <c:auto val="1"/>
        <c:lblAlgn val="ctr"/>
        <c:lblOffset val="100"/>
      </c:catAx>
      <c:valAx>
        <c:axId val="111657728"/>
        <c:scaling>
          <c:orientation val="minMax"/>
        </c:scaling>
        <c:axPos val="l"/>
        <c:majorGridlines/>
        <c:numFmt formatCode="General" sourceLinked="1"/>
        <c:tickLblPos val="nextTo"/>
        <c:crossAx val="111635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792195110851196"/>
          <c:y val="0.3109074300386378"/>
          <c:w val="0.28932846149624658"/>
          <c:h val="0.25668629411546895"/>
        </c:manualLayout>
      </c:layout>
      <c:txPr>
        <a:bodyPr/>
        <a:lstStyle/>
        <a:p>
          <a:pPr>
            <a:defRPr sz="105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0.38731728543260324"/>
          <c:y val="6.0319178627848941E-2"/>
          <c:w val="0.47973611040214753"/>
          <c:h val="0.86292881037909552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0"/>
              <c:layout>
                <c:manualLayout>
                  <c:x val="1.2711300346007617E-2"/>
                  <c:y val="5.8789764100285163E-2"/>
                </c:manualLayout>
              </c:layout>
              <c:showVal val="1"/>
            </c:dLbl>
            <c:dLbl>
              <c:idx val="1"/>
              <c:layout>
                <c:manualLayout>
                  <c:x val="1.2711300346007617E-2"/>
                  <c:y val="-1.5677579034428294E-2"/>
                </c:manualLayout>
              </c:layout>
              <c:showVal val="1"/>
            </c:dLbl>
            <c:dLbl>
              <c:idx val="2"/>
              <c:layout>
                <c:manualLayout>
                  <c:x val="1.4300087778034673E-2"/>
                  <c:y val="-3.9193176066856811E-3"/>
                </c:manualLayout>
              </c:layout>
              <c:showVal val="1"/>
            </c:dLbl>
            <c:dLbl>
              <c:idx val="3"/>
              <c:layout>
                <c:manualLayout>
                  <c:x val="1.112238780275665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42.8</c:v>
                </c:pt>
                <c:pt idx="1">
                  <c:v>1.2</c:v>
                </c:pt>
                <c:pt idx="2">
                  <c:v>1.5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1"/>
              <c:layout>
                <c:manualLayout>
                  <c:x val="1.430021288925855E-2"/>
                  <c:y val="-3.9193176066856811E-3"/>
                </c:manualLayout>
              </c:layout>
              <c:showVal val="1"/>
            </c:dLbl>
            <c:dLbl>
              <c:idx val="2"/>
              <c:layout>
                <c:manualLayout>
                  <c:x val="1.4300212889258488E-2"/>
                  <c:y val="-1.1757952820057066E-2"/>
                </c:manualLayout>
              </c:layout>
              <c:showVal val="1"/>
            </c:dLbl>
            <c:dLbl>
              <c:idx val="3"/>
              <c:layout>
                <c:manualLayout>
                  <c:x val="1.9066950519011423E-2"/>
                  <c:y val="-7.838635213371364E-3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53.2</c:v>
                </c:pt>
                <c:pt idx="1">
                  <c:v>1.4</c:v>
                </c:pt>
                <c:pt idx="2">
                  <c:v>1.6</c:v>
                </c:pt>
                <c:pt idx="3">
                  <c:v>2.8</c:v>
                </c:pt>
              </c:numCache>
            </c:numRef>
          </c:val>
        </c:ser>
        <c:gapWidth val="100"/>
        <c:shape val="cylinder"/>
        <c:axId val="90754432"/>
        <c:axId val="90752896"/>
        <c:axId val="0"/>
      </c:bar3DChart>
      <c:valAx>
        <c:axId val="90752896"/>
        <c:scaling>
          <c:orientation val="minMax"/>
        </c:scaling>
        <c:axPos val="b"/>
        <c:majorGridlines/>
        <c:numFmt formatCode="General" sourceLinked="1"/>
        <c:tickLblPos val="nextTo"/>
        <c:crossAx val="90754432"/>
        <c:crosses val="autoZero"/>
        <c:crossBetween val="between"/>
      </c:valAx>
      <c:catAx>
        <c:axId val="9075443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 i="1"/>
            </a:pPr>
            <a:endParaRPr lang="ru-RU"/>
          </a:p>
        </c:txPr>
        <c:crossAx val="90752896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 b="1" i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0.2416690291117079"/>
          <c:y val="0"/>
          <c:w val="0.61991435817476215"/>
          <c:h val="0.911402848243199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1.0000000000000004E-2</c:v>
                </c:pt>
                <c:pt idx="3">
                  <c:v>9.0000000000000024E-2</c:v>
                </c:pt>
                <c:pt idx="4">
                  <c:v>1.0000000000000004E-2</c:v>
                </c:pt>
                <c:pt idx="5">
                  <c:v>7.0000000000000021E-2</c:v>
                </c:pt>
                <c:pt idx="6">
                  <c:v>0.3000000000000001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1.0000000000000004E-2</c:v>
                </c:pt>
                <c:pt idx="3">
                  <c:v>0.5</c:v>
                </c:pt>
                <c:pt idx="4">
                  <c:v>0.1</c:v>
                </c:pt>
                <c:pt idx="5">
                  <c:v>0.3000000000000001</c:v>
                </c:pt>
                <c:pt idx="6">
                  <c:v>0.2</c:v>
                </c:pt>
              </c:numCache>
            </c:numRef>
          </c:val>
        </c:ser>
        <c:gapWidth val="100"/>
        <c:axId val="97274112"/>
        <c:axId val="97272576"/>
      </c:barChart>
      <c:valAx>
        <c:axId val="97272576"/>
        <c:scaling>
          <c:orientation val="minMax"/>
        </c:scaling>
        <c:axPos val="b"/>
        <c:majorGridlines/>
        <c:numFmt formatCode="General" sourceLinked="1"/>
        <c:tickLblPos val="nextTo"/>
        <c:crossAx val="97274112"/>
        <c:crosses val="autoZero"/>
        <c:crossBetween val="between"/>
      </c:valAx>
      <c:catAx>
        <c:axId val="97274112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7272576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86064168157561116"/>
          <c:y val="0.46395229847286085"/>
          <c:w val="0.13023576882262142"/>
          <c:h val="0.1379682712630324"/>
        </c:manualLayout>
      </c:layout>
      <c:spPr>
        <a:ln>
          <a:bevel/>
        </a:ln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17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65681262651056804"/>
          <c:h val="0.9559521656533634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Возврат остатков субсидий, субвенций и иных межбюджетных трансфертов, имеющих целевое назначение прошлых лет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11.1</c:v>
                </c:pt>
                <c:pt idx="1">
                  <c:v>23.9</c:v>
                </c:pt>
                <c:pt idx="2">
                  <c:v>2</c:v>
                </c:pt>
                <c:pt idx="3">
                  <c:v>-0.1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2"/>
              <c:layout>
                <c:manualLayout>
                  <c:x val="-2.7777780815592852E-3"/>
                  <c:y val="-6.0125914079595423E-2"/>
                </c:manualLayout>
              </c:layout>
              <c:showVal val="1"/>
            </c:dLbl>
            <c:dLbl>
              <c:idx val="4"/>
              <c:layout>
                <c:manualLayout>
                  <c:x val="4.1666671223389365E-3"/>
                  <c:y val="4.0083942719730337E-3"/>
                </c:manualLayout>
              </c:layout>
              <c:showVal val="1"/>
            </c:dLbl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Возврат остатков субсидий, субвенций и иных межбюджетных трансфертов, имеющих целевое назначение прошлых лет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9.8000000000000007</c:v>
                </c:pt>
                <c:pt idx="1">
                  <c:v>42.1</c:v>
                </c:pt>
                <c:pt idx="2">
                  <c:v>122.8</c:v>
                </c:pt>
                <c:pt idx="3">
                  <c:v>0</c:v>
                </c:pt>
              </c:numCache>
            </c:numRef>
          </c:val>
        </c:ser>
        <c:gapWidth val="100"/>
        <c:axId val="76131328"/>
        <c:axId val="76129792"/>
      </c:barChart>
      <c:valAx>
        <c:axId val="76129792"/>
        <c:scaling>
          <c:orientation val="minMax"/>
        </c:scaling>
        <c:axPos val="b"/>
        <c:majorGridlines/>
        <c:numFmt formatCode="0.0" sourceLinked="1"/>
        <c:tickLblPos val="nextTo"/>
        <c:crossAx val="76131328"/>
        <c:crosses val="autoZero"/>
        <c:crossBetween val="between"/>
      </c:valAx>
      <c:catAx>
        <c:axId val="76131328"/>
        <c:scaling>
          <c:orientation val="minMax"/>
        </c:scaling>
        <c:axPos val="l"/>
        <c:tickLblPos val="nextTo"/>
        <c:crossAx val="76129792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9932084419519345"/>
          <c:y val="0.16230745899049731"/>
          <c:w val="0.10623470103179163"/>
          <c:h val="0.22644460793643162"/>
        </c:manualLayout>
      </c:layout>
    </c:legend>
    <c:plotVisOnly val="1"/>
  </c:chart>
  <c:txPr>
    <a:bodyPr/>
    <a:lstStyle/>
    <a:p>
      <a:pPr>
        <a:defRPr b="1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5.9485080954917773E-2"/>
          <c:y val="9.1894882050142762E-2"/>
          <c:w val="0.85238867096438564"/>
          <c:h val="0.834299394084419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25"/>
          <c:dPt>
            <c:idx val="3"/>
            <c:spPr>
              <a:solidFill>
                <a:srgbClr val="7030A0"/>
              </a:solidFill>
              <a:ln w="31800" cap="flat" cmpd="sng" algn="ctr">
                <a:solidFill>
                  <a:schemeClr val="lt1"/>
                </a:solidFill>
                <a:prstDash val="solid"/>
              </a:ln>
              <a:effectLst>
                <a:outerShdw blurRad="50800" dist="25000" dir="5400000" rotWithShape="0">
                  <a:schemeClr val="accent4">
                    <a:shade val="30000"/>
                    <a:satMod val="150000"/>
                    <a:alpha val="38000"/>
                  </a:schemeClr>
                </a:outerShdw>
              </a:effectLst>
            </c:spPr>
          </c:dPt>
          <c:dPt>
            <c:idx val="4"/>
            <c:spPr>
              <a:solidFill>
                <a:schemeClr val="bg2">
                  <a:lumMod val="75000"/>
                </a:schemeClr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38807380851320422"/>
                  <c:y val="0.61503137827990628"/>
                </c:manualLayout>
              </c:layout>
              <c:showVal val="1"/>
              <c:showCatName val="1"/>
              <c:showPercent val="1"/>
            </c:dLbl>
            <c:dLbl>
              <c:idx val="1"/>
              <c:layout>
                <c:manualLayout>
                  <c:x val="0.35539807067970641"/>
                  <c:y val="0"/>
                </c:manualLayout>
              </c:layout>
              <c:showVal val="1"/>
              <c:showCatName val="1"/>
              <c:showPercent val="1"/>
            </c:dLbl>
            <c:dLbl>
              <c:idx val="2"/>
              <c:layout>
                <c:manualLayout>
                  <c:x val="1.3522120524120301E-2"/>
                  <c:y val="-1.7412595181731945E-4"/>
                </c:manualLayout>
              </c:layout>
              <c:showVal val="1"/>
              <c:showCatName val="1"/>
              <c:showPercent val="1"/>
            </c:dLbl>
            <c:dLbl>
              <c:idx val="3"/>
              <c:layout>
                <c:manualLayout>
                  <c:x val="0.10250522971331791"/>
                  <c:y val="0.17206599551616794"/>
                </c:manualLayout>
              </c:layout>
              <c:showVal val="1"/>
              <c:showCatName val="1"/>
              <c:showPercent val="1"/>
            </c:dLbl>
            <c:dLbl>
              <c:idx val="4"/>
              <c:layout>
                <c:manualLayout>
                  <c:x val="-0.24768686670142079"/>
                  <c:y val="-3.4163226877925355E-2"/>
                </c:manualLayout>
              </c:layout>
              <c:showVal val="1"/>
              <c:showCatName val="1"/>
              <c:showPercent val="1"/>
            </c:dLbl>
            <c:dLbl>
              <c:idx val="5"/>
              <c:layout>
                <c:manualLayout>
                  <c:x val="3.0148596974505209E-2"/>
                  <c:y val="-0.12662410729292189"/>
                </c:manualLayout>
              </c:layout>
              <c:showVal val="1"/>
              <c:showCatName val="1"/>
              <c:showPercent val="1"/>
            </c:dLbl>
            <c:dLbl>
              <c:idx val="6"/>
              <c:layout>
                <c:manualLayout>
                  <c:x val="-0.24574121393919199"/>
                  <c:y val="2.3886056819897503E-2"/>
                </c:manualLayout>
              </c:layout>
              <c:showVal val="1"/>
              <c:showCatName val="1"/>
              <c:showPercent val="1"/>
            </c:dLbl>
            <c:dLbl>
              <c:idx val="7"/>
              <c:layout>
                <c:manualLayout>
                  <c:x val="0.11678415123865631"/>
                  <c:y val="0"/>
                </c:manualLayout>
              </c:layout>
              <c:showVal val="1"/>
              <c:showCatName val="1"/>
              <c:showPercent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howPercent val="1"/>
            <c:showLeaderLines val="1"/>
          </c:dLbls>
          <c:cat>
            <c:strRef>
              <c:f>Лист1!$A$2:$A$9</c:f>
              <c:strCache>
                <c:ptCount val="8"/>
                <c:pt idx="0">
                  <c:v>Социальная политика</c:v>
                </c:pt>
                <c:pt idx="1">
                  <c:v>Культура, кинематография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Национальная безопасность и правоохранительная деятельность</c:v>
                </c:pt>
                <c:pt idx="5">
                  <c:v>Жилищно-коммунальное хозяйство</c:v>
                </c:pt>
                <c:pt idx="6">
                  <c:v>Физическая культура и спорт</c:v>
                </c:pt>
                <c:pt idx="7">
                  <c:v>Образование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38.1</c:v>
                </c:pt>
                <c:pt idx="1">
                  <c:v>26776.6</c:v>
                </c:pt>
                <c:pt idx="2">
                  <c:v>204.1</c:v>
                </c:pt>
                <c:pt idx="3">
                  <c:v>23165.5</c:v>
                </c:pt>
                <c:pt idx="4">
                  <c:v>1099</c:v>
                </c:pt>
                <c:pt idx="5">
                  <c:v>34465</c:v>
                </c:pt>
                <c:pt idx="6">
                  <c:v>8</c:v>
                </c:pt>
                <c:pt idx="7">
                  <c:v>489.7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0942387645001728"/>
          <c:y val="5.8907904773938715E-4"/>
          <c:w val="0.839402655566303"/>
          <c:h val="0.820518670354406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explosion val="43"/>
          </c:dPt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Лист1!$A$2:$A$5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27.9</c:v>
                </c:pt>
                <c:pt idx="1">
                  <c:v>58.3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27653670201518826"/>
                  <c:y val="8.0726030852344851E-4"/>
                </c:manualLayout>
              </c:layout>
              <c:showVal val="1"/>
              <c:showCatName val="1"/>
              <c:showPercent val="1"/>
            </c:dLbl>
            <c:dLbl>
              <c:idx val="1"/>
              <c:layout>
                <c:manualLayout>
                  <c:x val="7.9157871347628153E-2"/>
                  <c:y val="0.34954320508022252"/>
                </c:manualLayout>
              </c:layout>
              <c:showVal val="1"/>
              <c:showCatName val="1"/>
              <c:showPercent val="1"/>
            </c:dLbl>
            <c:dLbl>
              <c:idx val="2"/>
              <c:layout>
                <c:manualLayout>
                  <c:x val="6.3051238034483731E-2"/>
                  <c:y val="4.5206577277313122E-2"/>
                </c:manualLayout>
              </c:layout>
              <c:showVal val="1"/>
              <c:showCatName val="1"/>
              <c:showPercent val="1"/>
            </c:dLbl>
            <c:dLbl>
              <c:idx val="4"/>
              <c:layout>
                <c:manualLayout>
                  <c:x val="-0.11600771957237725"/>
                  <c:y val="-6.458082468187587E-2"/>
                </c:manualLayout>
              </c:layout>
              <c:showVal val="1"/>
              <c:showCatName val="1"/>
              <c:showPercent val="1"/>
            </c:dLbl>
            <c:dLbl>
              <c:idx val="5"/>
              <c:layout>
                <c:manualLayout>
                  <c:x val="-0.10050115399364229"/>
                  <c:y val="0"/>
                </c:manualLayout>
              </c:layout>
              <c:showVal val="1"/>
              <c:showCatName val="1"/>
              <c:showPercent val="1"/>
            </c:dLbl>
            <c:spPr>
              <a:ln>
                <a:solidFill>
                  <a:schemeClr val="tx1"/>
                </a:solidFill>
              </a:ln>
            </c:spPr>
            <c:showVal val="1"/>
            <c:showCatName val="1"/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программа"Формирование современной городской среды на территории Комсомольского городского поселения на 2018-2024 годы"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152.5</c:v>
                </c:pt>
                <c:pt idx="1">
                  <c:v>22929.3</c:v>
                </c:pt>
                <c:pt idx="2">
                  <c:v>10678.8</c:v>
                </c:pt>
                <c:pt idx="3">
                  <c:v>15736.7</c:v>
                </c:pt>
                <c:pt idx="4">
                  <c:v>27274.3</c:v>
                </c:pt>
                <c:pt idx="5">
                  <c:v>7277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  <c:userShapes r:id="rId2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2022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419F000C-D3C5-452C-9A86-E6C3E7CAC00F}" type="presOf" srcId="{3E854033-D60F-46C8-977B-5EF5E9D51078}" destId="{C71196CF-376E-4CB4-80A4-E258B7B5F5FF}" srcOrd="0" destOrd="0" presId="urn:microsoft.com/office/officeart/2005/8/layout/vList2"/>
    <dgm:cxn modelId="{84325FF1-7304-4C07-A105-6E9CE6661F60}" type="presOf" srcId="{5ED971B3-F31B-467A-94A4-8F856B31233B}" destId="{C959E235-93FA-4761-A151-8A07F5DF5F8E}" srcOrd="0" destOrd="0" presId="urn:microsoft.com/office/officeart/2005/8/layout/vList2"/>
    <dgm:cxn modelId="{147B1385-3F3C-40A2-94BE-71FB8E1D35F9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2022 год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2022 </a:t>
          </a:r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dirty="0" smtClean="0">
              <a:solidFill>
                <a:schemeClr val="tx1"/>
              </a:solidFill>
            </a:rPr>
            <a:t/>
          </a:r>
          <a:br>
            <a:rPr lang="ru-RU" sz="1600" dirty="0" smtClean="0">
              <a:solidFill>
                <a:schemeClr val="tx1"/>
              </a:solidFill>
            </a:rPr>
          </a:br>
          <a:endParaRPr lang="ru-RU" sz="1600" dirty="0" smtClean="0">
            <a:solidFill>
              <a:schemeClr val="tx1"/>
            </a:solidFill>
          </a:endParaRPr>
        </a:p>
        <a:p>
          <a:endParaRPr lang="ru-RU" sz="1400" dirty="0" smtClean="0">
            <a:solidFill>
              <a:schemeClr val="tx1"/>
            </a:solidFill>
          </a:endParaRPr>
        </a:p>
        <a:p>
          <a:r>
            <a:rPr lang="ru-RU" sz="1400" dirty="0" smtClean="0">
              <a:solidFill>
                <a:schemeClr val="tx1"/>
              </a:solidFill>
            </a:rPr>
            <a:t/>
          </a:r>
          <a:br>
            <a:rPr lang="ru-RU" sz="1400" dirty="0" smtClean="0">
              <a:solidFill>
                <a:schemeClr val="tx1"/>
              </a:solidFill>
            </a:rPr>
          </a:br>
          <a:r>
            <a:rPr lang="ru-RU" sz="1400" dirty="0" smtClean="0">
              <a:solidFill>
                <a:schemeClr val="tx1"/>
              </a:solidFill>
            </a:rPr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>
              <a:solidFill>
                <a:schemeClr val="tx1"/>
              </a:solidFill>
            </a:rPr>
          </a:br>
          <a:endParaRPr lang="ru-RU" sz="1400" dirty="0" smtClean="0">
            <a:solidFill>
              <a:schemeClr val="tx1"/>
            </a:solidFill>
          </a:endParaRPr>
        </a:p>
        <a:p>
          <a:r>
            <a:rPr lang="ru-RU" sz="1400" dirty="0" smtClean="0">
              <a:solidFill>
                <a:schemeClr val="tx1"/>
              </a:solidFill>
            </a:rPr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dirty="0" smtClean="0">
              <a:solidFill>
                <a:schemeClr val="tx1"/>
              </a:solidFill>
            </a:rPr>
            <a:t>2022 </a:t>
          </a:r>
          <a:r>
            <a:rPr lang="ru-RU" sz="1400" dirty="0" smtClean="0">
              <a:solidFill>
                <a:schemeClr val="tx1"/>
              </a:solidFill>
            </a:rPr>
            <a:t>год»  размещен на официальном сайте финансового управления в сети интернет (</a:t>
          </a:r>
          <a:r>
            <a:rPr lang="en-US" sz="14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>
              <a:solidFill>
                <a:schemeClr val="tx1"/>
              </a:solidFill>
            </a:rPr>
            <a:t>).</a:t>
          </a:r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2022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2022 год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21275-64BD-4C5D-9686-293D66345675}">
      <dsp:nvSpPr>
        <dsp:cNvPr id="0" name=""/>
        <dsp:cNvSpPr/>
      </dsp:nvSpPr>
      <dsp:spPr>
        <a:xfrm>
          <a:off x="0" y="16085"/>
          <a:ext cx="8229599" cy="67391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sz="1800" b="1" i="1" kern="1200" dirty="0"/>
        </a:p>
      </dsp:txBody>
      <dsp:txXfrm>
        <a:off x="0" y="16085"/>
        <a:ext cx="8229599" cy="6739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6CAEAB-CA82-4503-905E-0768DFACCE89}">
      <dsp:nvSpPr>
        <dsp:cNvPr id="0" name=""/>
        <dsp:cNvSpPr/>
      </dsp:nvSpPr>
      <dsp:spPr>
        <a:xfrm>
          <a:off x="0" y="0"/>
          <a:ext cx="8064895" cy="58326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15000"/>
                <a:satMod val="250000"/>
              </a:schemeClr>
            </a:gs>
            <a:gs pos="49000">
              <a:schemeClr val="accent6">
                <a:tint val="50000"/>
                <a:satMod val="200000"/>
              </a:schemeClr>
            </a:gs>
            <a:gs pos="49100">
              <a:schemeClr val="accent6">
                <a:tint val="64000"/>
                <a:satMod val="160000"/>
              </a:schemeClr>
            </a:gs>
            <a:gs pos="92000">
              <a:schemeClr val="accent6">
                <a:tint val="50000"/>
                <a:satMod val="200000"/>
              </a:schemeClr>
            </a:gs>
            <a:gs pos="100000">
              <a:schemeClr val="accent6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6"/>
          </a:solidFill>
          <a:prstDash val="solid"/>
        </a:ln>
        <a:effectLst>
          <a:outerShdw blurRad="50800" dist="25000" dir="5400000" rotWithShape="0">
            <a:schemeClr val="accent6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2022 </a:t>
          </a: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kern="1200" dirty="0" smtClean="0">
              <a:solidFill>
                <a:schemeClr val="tx1"/>
              </a:solidFill>
            </a:rPr>
            <a:t/>
          </a:r>
          <a:br>
            <a:rPr lang="ru-RU" sz="1600" kern="1200" dirty="0" smtClean="0">
              <a:solidFill>
                <a:schemeClr val="tx1"/>
              </a:solidFill>
            </a:rPr>
          </a:br>
          <a:endParaRPr lang="ru-RU" sz="1600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/>
          </a:r>
          <a:br>
            <a:rPr lang="ru-RU" sz="1400" kern="1200" dirty="0" smtClean="0">
              <a:solidFill>
                <a:schemeClr val="tx1"/>
              </a:solidFill>
            </a:rPr>
          </a:br>
          <a:r>
            <a:rPr lang="ru-RU" sz="1400" kern="1200" dirty="0" smtClean="0">
              <a:solidFill>
                <a:schemeClr val="tx1"/>
              </a:solidFill>
            </a:rPr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kern="1200" dirty="0" smtClean="0">
              <a:solidFill>
                <a:schemeClr val="tx1"/>
              </a:solidFill>
            </a:rPr>
          </a:br>
          <a:endParaRPr lang="ru-RU" sz="1400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kern="1200" dirty="0" smtClean="0">
              <a:solidFill>
                <a:schemeClr val="tx1"/>
              </a:solidFill>
            </a:rPr>
            <a:t>2022 </a:t>
          </a:r>
          <a:r>
            <a:rPr lang="ru-RU" sz="1400" kern="1200" dirty="0" smtClean="0">
              <a:solidFill>
                <a:schemeClr val="tx1"/>
              </a:solidFill>
            </a:rPr>
            <a:t>год»  размещен на официальном сайте финансового управления в сети интернет (</a:t>
          </a:r>
          <a:r>
            <a:rPr lang="en-US" sz="14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kern="1200" dirty="0" smtClean="0">
              <a:solidFill>
                <a:schemeClr val="tx1"/>
              </a:solidFill>
            </a:rPr>
            <a:t>).</a:t>
          </a:r>
        </a:p>
      </dsp:txBody>
      <dsp:txXfrm>
        <a:off x="0" y="0"/>
        <a:ext cx="8064895" cy="5832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0.79137</cdr:x>
      <cdr:y>0.05405</cdr:y>
    </cdr:from>
    <cdr:to>
      <cdr:x>0.89374</cdr:x>
      <cdr:y>0.12162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36295" y="288032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млн.руб.</a:t>
          </a:r>
          <a:endParaRPr lang="ru-RU" sz="1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0.50409</cdr:x>
      <cdr:y>0.03662</cdr:y>
    </cdr:from>
    <cdr:to>
      <cdr:x>0.68151</cdr:x>
      <cdr:y>0.09154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 flipV="1">
          <a:off x="4501008" y="144016"/>
          <a:ext cx="1584176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ail@finkoms.ivanovo.ru" TargetMode="External"/><Relationship Id="rId5" Type="http://schemas.openxmlformats.org/officeDocument/2006/relationships/hyperlink" Target="http://finkoms.ru/" TargetMode="External"/><Relationship Id="rId4" Type="http://schemas.openxmlformats.org/officeDocument/2006/relationships/hyperlink" Target="http://adm-komsomolsk.ru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204864"/>
            <a:ext cx="504056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chemeClr val="bg2"/>
                </a:solidFill>
              </a:rPr>
              <a:t>К </a:t>
            </a:r>
            <a:r>
              <a:rPr lang="ru-RU" sz="2600" b="1" dirty="0" smtClean="0">
                <a:solidFill>
                  <a:schemeClr val="bg2"/>
                </a:solidFill>
              </a:rPr>
              <a:t>проекту решения Совета Комсомольского городского поселения</a:t>
            </a:r>
            <a:endParaRPr lang="ru-RU" sz="2600" b="1" dirty="0">
              <a:solidFill>
                <a:schemeClr val="bg2"/>
              </a:solidFill>
            </a:endParaRPr>
          </a:p>
          <a:p>
            <a:r>
              <a:rPr lang="ru-RU" sz="2600" b="1" dirty="0">
                <a:solidFill>
                  <a:schemeClr val="bg2"/>
                </a:solidFill>
              </a:rPr>
              <a:t>«</a:t>
            </a:r>
            <a:r>
              <a:rPr lang="ru-RU" sz="2600" b="1" dirty="0" smtClean="0">
                <a:solidFill>
                  <a:schemeClr val="bg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chemeClr val="bg2"/>
                </a:solidFill>
              </a:rPr>
              <a:t>2022</a:t>
            </a:r>
            <a:r>
              <a:rPr lang="ru-RU" sz="2600" b="1" dirty="0" smtClean="0">
                <a:solidFill>
                  <a:schemeClr val="bg2"/>
                </a:solidFill>
              </a:rPr>
              <a:t> год»</a:t>
            </a:r>
            <a:endParaRPr lang="ru-RU" sz="2600" b="1" dirty="0">
              <a:solidFill>
                <a:schemeClr val="bg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mail@finkoms.ivanovo.ru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тел.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8(49352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42361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155150,Ивановская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область,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г.Комсомольск, ул.50 лет ВЛКСМ, д.2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3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2022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102 264,4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99 670,7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97 734,0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86  246,0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0,00 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ПОГАШЕНИЕ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0,00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БАНКОВ       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0,00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ОБЪЁМ МУНИЦИПАЛЬНОГО ДОЛГА КОМСОМОЛЬСКОГО ГОРОДСКОГО ПОСЕЛЕНИЯ НА 01.01.2023 СОСТАВИЛ 0,00 РУБ. И НЕ ПРЕВЫСИЛ ОГРАНИЧЕНИЙ, ПРЕДУСМОТРЕННЫХ БЮДЖЕТНЫМ КОДЕКСОМ РФ.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7746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2022 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/>
        </p:nvGraphicFramePr>
        <p:xfrm>
          <a:off x="467544" y="116632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692690"/>
          <a:ext cx="8424935" cy="5901468"/>
        </p:xfrm>
        <a:graphic>
          <a:graphicData uri="http://schemas.openxmlformats.org/drawingml/2006/table">
            <a:tbl>
              <a:tblPr/>
              <a:tblGrid>
                <a:gridCol w="2952327"/>
                <a:gridCol w="864096"/>
                <a:gridCol w="792088"/>
                <a:gridCol w="864096"/>
                <a:gridCol w="792088"/>
                <a:gridCol w="648072"/>
                <a:gridCol w="576064"/>
                <a:gridCol w="936104"/>
              </a:tblGrid>
              <a:tr h="1908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2022 год,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74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9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2789" marR="2789" marT="27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47 049 180,00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61 511 153,21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62 813 440,89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133,5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102,1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15 764 260,89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39 491 900,00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51 666 336,53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53 179 517,38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134,7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102,9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13 687 617,38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1 182 880,00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1 373 897,28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1 364 967,49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115,4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99,4 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182 087,49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2789" marR="2789" marT="27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10503000000000100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2 640,00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-52,8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-52,8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-7 640,00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1 400 000,00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1 616 140,04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1 637 045,77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116,9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237 045,77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2 188 600,00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2 878 864,47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2 766 795,44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126,4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578 195,44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50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2 442 800,00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2 453 152,59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2 346 760,31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96,1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95,7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-96 039,69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328 000,00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384 725,03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387 957,24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118,3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100,8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59 957,24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76,0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-2 400,00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2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115 885,78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115 885,77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115 885,77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неустойки, пени, уплаченные в случае просрочки исполнения поставщиком (подрядчиком, исполнителем) обязательств, предусмотренных муниципальным контрактом, заключенным муниципальным органом, казенным учреждением городского поселения</a:t>
                      </a:r>
                    </a:p>
                  </a:txBody>
                  <a:tcPr marL="2789" marR="2789" marT="27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11607000000000140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Платежи, уплачиваемые в целях возмещения вреда</a:t>
                      </a:r>
                    </a:p>
                  </a:txBody>
                  <a:tcPr marL="2789" marR="2789" marT="278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11611000010000140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41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Инициативные платежи</a:t>
                      </a:r>
                    </a:p>
                  </a:txBody>
                  <a:tcPr marL="2789" marR="2789" marT="278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11715000000000150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15 322 767,73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40 753 260,84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36 857 235,43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240,5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90,4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21 534 467,70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2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9 000 344,16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11 090 598,36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11 090 598,36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123,2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2 090 254,20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50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6 322 423,57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27 662 662,48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23 870 681,84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377,6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86,3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17 548 258,27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20240000000000150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2 000 000,00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2 000 000,00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2 000 000,00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8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 прошлых лет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21960000000000150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104 044,77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-104 044,77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62 371 947,73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</a:t>
                      </a:r>
                      <a:r>
                        <a:rPr lang="ru-RU" sz="7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264 414,05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99 670 676,32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159,8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97,5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37 298 728,59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2021-2022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620688"/>
          <a:ext cx="885698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7200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 неналоговых доходов в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2021-2022 гг.,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млн.руб.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Структура безвозмездных поступлений в бюджет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КГП </a:t>
            </a:r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2021-2022 гг.</a:t>
            </a:r>
            <a:b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</a:br>
            <a:endParaRPr lang="ru-RU" sz="2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1" y="76470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124742"/>
          <a:ext cx="8640960" cy="5663792"/>
        </p:xfrm>
        <a:graphic>
          <a:graphicData uri="http://schemas.openxmlformats.org/drawingml/2006/table">
            <a:tbl>
              <a:tblPr/>
              <a:tblGrid>
                <a:gridCol w="2704996"/>
                <a:gridCol w="651202"/>
                <a:gridCol w="1001852"/>
                <a:gridCol w="1001852"/>
                <a:gridCol w="1039418"/>
                <a:gridCol w="601111"/>
                <a:gridCol w="601111"/>
                <a:gridCol w="1039418"/>
              </a:tblGrid>
              <a:tr h="2287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4089" marR="4089" marT="40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Раздел/ подраздел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2022 год,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Отклонение фактических значений показателей доходов от первоначально утвержденных  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64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первоначальному плану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уточненному плану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089" marR="4089" marT="40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`0100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2 036 250,00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4 634 243,85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204 066,31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-1 832 183,7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общегосударственные вопросы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`0113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2 036 250,00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4 634 243,85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204 066,31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-1 832 183,7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56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1 140 612,18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1 098 982,56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122,1%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198 982,6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Гражданская оборона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`0309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-800 000,0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31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Защита населения и территории от последствий чрезвычайных ситуаций природного и техногенного характера, пожарная безопасность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`0310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1 140 612,18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1 098 982,56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1099,0%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998 982,6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`0400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7 871 254,80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27 343 469,89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23 165 557,02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294,3%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15 294 302,2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Сельское хозяйство и рыболовство 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42 000,29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-58 000,0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Дорожное хозяйство (дорожные фонды)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7 471 254,80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27 037 937,14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22 929 328,06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306,9%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15 458 073,3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56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263 532,46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194 228,96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-105 771,0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1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24 877 294,29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37 255 791,30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34 464 981,31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9 587 687,0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7292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Жилищное хозяйство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`0501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648 927,23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2 228 241,87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2 032 487,06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1 383 559,8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5618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`0502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6 630 000,00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8 909 110,14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8 779 064,73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2 149 064,7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5060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Благоустройство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17 598 367,06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23 766 914,29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21 301 904,52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89,6%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3 703 537,5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217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`0505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008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`0700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529 300,00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-39 607,0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1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`0707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529 300,00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-39 607,0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 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26 065 800,00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26 819 893,71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26 776 600,44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710 800,4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23 523 400,00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24 135 709,03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24 092 415,76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569 015,8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217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2 542 400,00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2 684 184,68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2 684 184,68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105,6%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141 784,7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`1000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38 119,12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-4 129,5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`1001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38 119,12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-4 129,5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50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4089" marR="4089" marT="40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`1100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-41 800,0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50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4089" marR="4089" marT="40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`1101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-41 800,0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62 371 947,73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97 733 952,54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86 245 999,73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138,3%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23 874 052,0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2022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39552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27 957,4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27 914,1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197 794,4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69 776,6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58 331,9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222 238,4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97 734,0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86 246,0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 2022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539552" y="1340768"/>
          <a:ext cx="7848872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2021-2022 годах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1052736"/>
          <a:ext cx="8568951" cy="5273971"/>
        </p:xfrm>
        <a:graphic>
          <a:graphicData uri="http://schemas.openxmlformats.org/drawingml/2006/table">
            <a:tbl>
              <a:tblPr/>
              <a:tblGrid>
                <a:gridCol w="3463409"/>
                <a:gridCol w="945470"/>
                <a:gridCol w="826043"/>
                <a:gridCol w="826043"/>
                <a:gridCol w="816090"/>
                <a:gridCol w="845948"/>
                <a:gridCol w="845948"/>
              </a:tblGrid>
              <a:tr h="1631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4303" marR="4303" marT="43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Код целевой статьи расходов областного бюджета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2022 год,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3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99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576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2018-2024 годы"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01 0 00 00000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7 355 611,34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7 276 977,42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98,9%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2992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02 0 00 00000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160 853,89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152 520,52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152,5%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3016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03 0 00 00000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7 471 254,80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27 037 937,14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22 929 328,06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306,9%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21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04 0 00 00000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7 258 927,23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10 993 275,08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10 678 814,86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147,1%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97,1%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05 0 00 00000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17 152 067,06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18 123 027,95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15 736 652,10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91,7%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06 0 00 00000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26 644 900,00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27 317 586,68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27 274 293,41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102,4%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835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58 627 149,09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90 988 292,08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84 048 586,37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143,4%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Культура  Комсомольского городского поселения Комсомольского муниципального района» </a:t>
            </a:r>
            <a:r>
              <a:rPr lang="ru-RU" b="1" dirty="0" smtClean="0"/>
              <a:t>(32,5%).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Соотношение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муниципальных программ в общем объеме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расходов бюджета КГП за 2022 год, тыс.руб.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2022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86 246,0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dirty="0" smtClean="0"/>
              <a:t>               </a:t>
            </a:r>
            <a:r>
              <a:rPr lang="ru-RU" sz="1600" b="1" u="sng" dirty="0" smtClean="0"/>
              <a:t>84 048,6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97%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2022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6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15008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-122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160,9 тыс.руб. исполнено 152,5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исполнения: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-Обеспечение мер по содержанию и ремонту пожарных гидрантов;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-Обеспечение мер по соблюдению требований безопасности на водных объектах, подготовка мест массового отдыха.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Picture 2" descr="https://specteh40.ru/wp-content/uploads/Chto-grozit-za-narushenie-pravil-pozharnoj-bezopasnosti-na-predprijatii.jpg"/>
          <p:cNvPicPr>
            <a:picLocks noChangeAspect="1" noChangeArrowheads="1"/>
          </p:cNvPicPr>
          <p:nvPr/>
        </p:nvPicPr>
        <p:blipFill>
          <a:blip r:embed="rId2" cstate="print"/>
          <a:srcRect r="13318"/>
          <a:stretch>
            <a:fillRect/>
          </a:stretch>
        </p:blipFill>
        <p:spPr bwMode="auto">
          <a:xfrm>
            <a:off x="5796137" y="4036434"/>
            <a:ext cx="3168352" cy="2056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116632"/>
            <a:ext cx="8928992" cy="720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2022 году – </a:t>
            </a:r>
            <a:r>
              <a:rPr lang="ru-RU" sz="1600" b="1" dirty="0" smtClean="0"/>
              <a:t>22 929,3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1266" name="Picture 2" descr="https://tvernews.ru/uploads/2sDHK1Sh9kxQr46a6Fg1A7NMyVIc6o.jpg"/>
          <p:cNvPicPr>
            <a:picLocks noChangeAspect="1" noChangeArrowheads="1"/>
          </p:cNvPicPr>
          <p:nvPr/>
        </p:nvPicPr>
        <p:blipFill>
          <a:blip r:embed="rId2" cstate="print"/>
          <a:srcRect t="2365"/>
          <a:stretch>
            <a:fillRect/>
          </a:stretch>
        </p:blipFill>
        <p:spPr bwMode="auto">
          <a:xfrm>
            <a:off x="4572000" y="4210291"/>
            <a:ext cx="3888432" cy="2528485"/>
          </a:xfrm>
          <a:prstGeom prst="rect">
            <a:avLst/>
          </a:prstGeom>
          <a:noFill/>
        </p:spPr>
      </p:pic>
      <p:pic>
        <p:nvPicPr>
          <p:cNvPr id="11268" name="Picture 4" descr="https://avatars.mds.yandex.net/i?id=0a5f9c09fe2a3529ff0745198d78cedf_l-5870172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21088"/>
            <a:ext cx="433758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2022 году – </a:t>
            </a:r>
            <a:r>
              <a:rPr lang="ru-RU" sz="1400" b="1" u="sng" dirty="0" smtClean="0"/>
              <a:t>10 678,8 тыс.руб.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создание нормальных условий для эксплуатации и сохранности жилищного фонда.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и капитальный ремонт артезианских скважин на территории КГП, предоставление банных услуг по помывке граждан, содержание муниципального жилищного фонда Комсомольского городского поселения.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voda-saxum.ru/wp-content/uploads/2016/03/%D0%9F%D1%80%D0%BE%D0%BC%D1%8B%D0%B2%D0%BA%D0%B0-%D1%81%D0%BA%D0%B2%D0%B0%D0%B6%D0%B8%D0%BD%D1%8B-%D0%B2-%D0%9B%D0%B5%D0%BD%D0%B8%D0%BD%D0%B3%D1%80%D0%B0%D0%B4%D1%81%D0%BA%D0%BE%D0%B9-%D0%BE%D0%B1%D0%BB%D0%B0%D1%81%D1%82%D0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653136"/>
            <a:ext cx="2555776" cy="1916233"/>
          </a:xfrm>
          <a:prstGeom prst="rect">
            <a:avLst/>
          </a:prstGeom>
          <a:noFill/>
        </p:spPr>
      </p:pic>
      <p:pic>
        <p:nvPicPr>
          <p:cNvPr id="10244" name="Picture 4" descr="https://avatars.mds.yandex.net/i?id=f9d958c9ba460fffbd7fa985b245e6d1_l-5231958-images-thumbs&amp;n=13"/>
          <p:cNvPicPr>
            <a:picLocks noChangeAspect="1" noChangeArrowheads="1"/>
          </p:cNvPicPr>
          <p:nvPr/>
        </p:nvPicPr>
        <p:blipFill>
          <a:blip r:embed="rId3" cstate="print"/>
          <a:srcRect l="11811"/>
          <a:stretch>
            <a:fillRect/>
          </a:stretch>
        </p:blipFill>
        <p:spPr bwMode="auto">
          <a:xfrm>
            <a:off x="6444208" y="4653136"/>
            <a:ext cx="2540125" cy="1919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2022 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15 736,7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79512" y="1268760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2022 </a:t>
            </a:r>
            <a:r>
              <a:rPr lang="ru-RU" sz="1600" b="1" dirty="0" smtClean="0">
                <a:solidFill>
                  <a:schemeClr val="tx1"/>
                </a:solidFill>
              </a:rPr>
              <a:t>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27 274,3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8194" name="Picture 2" descr="https://www.ipbotsp.ru/upload/iblock/2c9/2c9d1ca3b854ef0a5f2bd82edb1dc6c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4341261" cy="1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026" name="Picture 2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3" cstate="print"/>
          <a:srcRect b="20669"/>
          <a:stretch>
            <a:fillRect/>
          </a:stretch>
        </p:blipFill>
        <p:spPr bwMode="auto">
          <a:xfrm>
            <a:off x="179512" y="1412776"/>
            <a:ext cx="8784976" cy="5226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Краткая характеристика Комсомольского городского поселения</a:t>
            </a:r>
            <a:endParaRPr lang="ru-RU" sz="3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77474"/>
            <a:ext cx="63367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– 7 948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Финансирование </a:t>
            </a:r>
            <a:r>
              <a:rPr lang="ru-RU" sz="1600" b="1" dirty="0">
                <a:solidFill>
                  <a:schemeClr val="tx1"/>
                </a:solidFill>
              </a:rPr>
              <a:t>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2022 году </a:t>
            </a:r>
            <a:r>
              <a:rPr lang="ru-RU" sz="1600" b="1" dirty="0" smtClean="0">
                <a:solidFill>
                  <a:schemeClr val="tx1"/>
                </a:solidFill>
              </a:rPr>
              <a:t>не осуществлялось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</a:t>
            </a:r>
            <a:r>
              <a:rPr lang="ru-RU" sz="1400" b="1" dirty="0" smtClean="0"/>
              <a:t>2022 </a:t>
            </a:r>
            <a:r>
              <a:rPr lang="ru-RU" sz="1400" b="1" dirty="0" smtClean="0"/>
              <a:t>году –  </a:t>
            </a:r>
            <a:r>
              <a:rPr lang="ru-RU" sz="1400" b="1" u="sng" dirty="0" smtClean="0"/>
              <a:t>7 277,0</a:t>
            </a:r>
            <a:r>
              <a:rPr lang="ru-RU" sz="1400" b="1" u="sng" dirty="0" smtClean="0"/>
              <a:t> </a:t>
            </a:r>
            <a:r>
              <a:rPr lang="ru-RU" sz="1400" b="1" u="sng" dirty="0" smtClean="0"/>
              <a:t>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4097" name="Picture 1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4" cstate="print"/>
          <a:srcRect r="10827"/>
          <a:stretch>
            <a:fillRect/>
          </a:stretch>
        </p:blipFill>
        <p:spPr bwMode="auto">
          <a:xfrm>
            <a:off x="2987825" y="980728"/>
            <a:ext cx="590748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</a:t>
            </a: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ЗА</a:t>
            </a: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866" name="Picture 2" descr="https://borshmedia.ru/wp-content/uploads/2020/11/%D0%BF%D1%80%D0%BE%D0%B5%D0%BA%D1%82-%D0%B1%D1%8E%D0%B4%D0%B6%D0%B5%D1%82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869160"/>
            <a:ext cx="234244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xmlns="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613514560_41-p-foni-dlya-prezentatsii-kompyuternaya-tema-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слушания организуются </a:t>
            </a:r>
            <a:r>
              <a:rPr lang="ru-RU" sz="1500" b="1" dirty="0">
                <a:solidFill>
                  <a:srgbClr val="3C0DB3"/>
                </a:solidFill>
              </a:rPr>
              <a:t>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2022 год подлежит публичному слушанию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слушаний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www.zhukvesti.ru/wp-content/uploads/2020/05/%D0%9F%D0%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764704"/>
            <a:ext cx="285314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2022-2024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Сокращение расходов;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Недопущение принятия новых расходных обязательств;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качества предоставления 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муниципальных услуг;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прозрачности бюджета 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и бюджетного процесса Комсомольского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7267</TotalTime>
  <Words>4137</Words>
  <Application>Microsoft Office PowerPoint</Application>
  <PresentationFormat>Экран (4:3)</PresentationFormat>
  <Paragraphs>778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2022-2024 годы</vt:lpstr>
      <vt:lpstr>Исполнение бюджета Комсомольского городского поселения за 2022 год</vt:lpstr>
      <vt:lpstr>Слайд 11</vt:lpstr>
      <vt:lpstr>Доходы бюджета Комсомольского городского поселения</vt:lpstr>
      <vt:lpstr>Слайд 13</vt:lpstr>
      <vt:lpstr>Структура налоговых доходов в 2021-2022 гг, млн.руб.</vt:lpstr>
      <vt:lpstr>Структура неналоговых доходов в 2021-2022 гг., млн.руб.</vt:lpstr>
      <vt:lpstr>Структура безвозмездных поступлений в бюджет КГП в 2021-2022 гг. </vt:lpstr>
      <vt:lpstr>Расходы бюджета Комсомольского городского поселения</vt:lpstr>
      <vt:lpstr>Слайд 18</vt:lpstr>
      <vt:lpstr>Структура расходов бюджета района по отраслям за 2022 год, тыс.руб.</vt:lpstr>
      <vt:lpstr>Распределение расходов бюджета Комсомольского городского поселения по главным распорядителям бюджетных средств, тыс.руб.</vt:lpstr>
      <vt:lpstr>Распределение расходов бюджета КГП по главным распорядителям бюджетных средств за 2022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2021-2022 годах</vt:lpstr>
      <vt:lpstr>Слайд 24</vt:lpstr>
      <vt:lpstr>Слайд 25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31</vt:lpstr>
      <vt:lpstr>Слайд 32</vt:lpstr>
      <vt:lpstr>Слайд 33</vt:lpstr>
      <vt:lpstr>Слайд 34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Nerusheva</cp:lastModifiedBy>
  <cp:revision>669</cp:revision>
  <dcterms:created xsi:type="dcterms:W3CDTF">2017-11-08T13:00:37Z</dcterms:created>
  <dcterms:modified xsi:type="dcterms:W3CDTF">2023-03-27T07:00:53Z</dcterms:modified>
</cp:coreProperties>
</file>